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9" r:id="rId3"/>
    <p:sldMasterId id="214748373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77" r:id="rId6"/>
    <p:sldId id="378" r:id="rId7"/>
    <p:sldId id="372" r:id="rId8"/>
    <p:sldId id="376" r:id="rId9"/>
    <p:sldId id="379" r:id="rId10"/>
    <p:sldId id="380" r:id="rId11"/>
    <p:sldId id="396" r:id="rId12"/>
    <p:sldId id="395" r:id="rId13"/>
    <p:sldId id="385" r:id="rId14"/>
    <p:sldId id="386" r:id="rId15"/>
    <p:sldId id="390" r:id="rId16"/>
    <p:sldId id="397" r:id="rId17"/>
    <p:sldId id="381" r:id="rId18"/>
    <p:sldId id="403" r:id="rId19"/>
    <p:sldId id="349" r:id="rId20"/>
    <p:sldId id="383" r:id="rId21"/>
    <p:sldId id="351" r:id="rId22"/>
    <p:sldId id="352" r:id="rId23"/>
    <p:sldId id="353" r:id="rId24"/>
    <p:sldId id="399" r:id="rId25"/>
    <p:sldId id="354" r:id="rId26"/>
    <p:sldId id="400" r:id="rId27"/>
    <p:sldId id="398" r:id="rId28"/>
    <p:sldId id="356" r:id="rId29"/>
    <p:sldId id="355" r:id="rId30"/>
    <p:sldId id="358" r:id="rId31"/>
    <p:sldId id="363" r:id="rId32"/>
    <p:sldId id="391" r:id="rId33"/>
    <p:sldId id="392" r:id="rId34"/>
    <p:sldId id="389" r:id="rId35"/>
    <p:sldId id="393" r:id="rId36"/>
    <p:sldId id="394" r:id="rId37"/>
    <p:sldId id="401" r:id="rId38"/>
    <p:sldId id="402" r:id="rId39"/>
    <p:sldId id="325" r:id="rId40"/>
    <p:sldId id="384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FE0000"/>
    <a:srgbClr val="244923"/>
    <a:srgbClr val="004C00"/>
    <a:srgbClr val="003300"/>
    <a:srgbClr val="DE0000"/>
    <a:srgbClr val="002600"/>
    <a:srgbClr val="7AB27B"/>
    <a:srgbClr val="98C499"/>
    <a:srgbClr val="DB55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930" autoAdjust="0"/>
  </p:normalViewPr>
  <p:slideViewPr>
    <p:cSldViewPr>
      <p:cViewPr>
        <p:scale>
          <a:sx n="50" d="100"/>
          <a:sy n="50" d="100"/>
        </p:scale>
        <p:origin x="-1253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1718" y="-8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2;&#1099;&#1089;&#1090;&#1091;&#1087;&#1083;&#1077;&#1085;&#1080;&#1103;,%20&#1087;&#1088;&#1077;&#1079;&#1077;&#1085;&#1090;&#1072;&#1094;&#1080;&#1080;\&#1057;&#1090;&#1072;&#1090;&#1080;&#1089;&#1090;&#1080;&#1082;&#1072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'Количество сдающих предметы по '!$C$32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'Количество сдающих предметы по '!$B$33:$B$43</c:f>
              <c:strCache>
                <c:ptCount val="11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Англ. язык</c:v>
                </c:pt>
                <c:pt idx="7">
                  <c:v>Нем. язык</c:v>
                </c:pt>
                <c:pt idx="8">
                  <c:v>Франц.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'Количество сдающих предметы по '!$C$33:$C$43</c:f>
              <c:numCache>
                <c:formatCode>General</c:formatCode>
                <c:ptCount val="11"/>
                <c:pt idx="0">
                  <c:v>593</c:v>
                </c:pt>
                <c:pt idx="1">
                  <c:v>693</c:v>
                </c:pt>
                <c:pt idx="2">
                  <c:v>384</c:v>
                </c:pt>
                <c:pt idx="3">
                  <c:v>322</c:v>
                </c:pt>
                <c:pt idx="4">
                  <c:v>2076</c:v>
                </c:pt>
                <c:pt idx="5">
                  <c:v>2086</c:v>
                </c:pt>
                <c:pt idx="6">
                  <c:v>255</c:v>
                </c:pt>
                <c:pt idx="7">
                  <c:v>21</c:v>
                </c:pt>
                <c:pt idx="8">
                  <c:v>5</c:v>
                </c:pt>
                <c:pt idx="9">
                  <c:v>2973</c:v>
                </c:pt>
                <c:pt idx="10">
                  <c:v>170</c:v>
                </c:pt>
              </c:numCache>
            </c:numRef>
          </c:val>
        </c:ser>
        <c:ser>
          <c:idx val="1"/>
          <c:order val="1"/>
          <c:tx>
            <c:strRef>
              <c:f>'Количество сдающих предметы по '!$D$32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prstClr val="black">
                  <a:lumMod val="95000"/>
                  <a:lumOff val="5000"/>
                </a:prstClr>
              </a:solidFill>
            </a:ln>
          </c:spPr>
          <c:cat>
            <c:strRef>
              <c:f>'Количество сдающих предметы по '!$B$33:$B$43</c:f>
              <c:strCache>
                <c:ptCount val="11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Англ. язык</c:v>
                </c:pt>
                <c:pt idx="7">
                  <c:v>Нем. язык</c:v>
                </c:pt>
                <c:pt idx="8">
                  <c:v>Франц.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'Количество сдающих предметы по '!$D$33:$D$43</c:f>
              <c:numCache>
                <c:formatCode>General</c:formatCode>
                <c:ptCount val="11"/>
                <c:pt idx="0">
                  <c:v>626</c:v>
                </c:pt>
                <c:pt idx="1">
                  <c:v>1367</c:v>
                </c:pt>
                <c:pt idx="2">
                  <c:v>822</c:v>
                </c:pt>
                <c:pt idx="3">
                  <c:v>301</c:v>
                </c:pt>
                <c:pt idx="4">
                  <c:v>1871</c:v>
                </c:pt>
                <c:pt idx="5">
                  <c:v>1625</c:v>
                </c:pt>
                <c:pt idx="6">
                  <c:v>291</c:v>
                </c:pt>
                <c:pt idx="7">
                  <c:v>23</c:v>
                </c:pt>
                <c:pt idx="8">
                  <c:v>2</c:v>
                </c:pt>
                <c:pt idx="9">
                  <c:v>3260</c:v>
                </c:pt>
                <c:pt idx="10">
                  <c:v>131</c:v>
                </c:pt>
              </c:numCache>
            </c:numRef>
          </c:val>
        </c:ser>
        <c:ser>
          <c:idx val="2"/>
          <c:order val="2"/>
          <c:tx>
            <c:strRef>
              <c:f>'Количество сдающих предметы по '!$E$32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8E40"/>
            </a:solidFill>
            <a:ln>
              <a:solidFill>
                <a:prstClr val="black">
                  <a:lumMod val="95000"/>
                  <a:lumOff val="5000"/>
                </a:prstClr>
              </a:solidFill>
            </a:ln>
          </c:spPr>
          <c:cat>
            <c:strRef>
              <c:f>'Количество сдающих предметы по '!$B$33:$B$43</c:f>
              <c:strCache>
                <c:ptCount val="11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Англ. язык</c:v>
                </c:pt>
                <c:pt idx="7">
                  <c:v>Нем. язык</c:v>
                </c:pt>
                <c:pt idx="8">
                  <c:v>Франц.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'Количество сдающих предметы по '!$E$33:$E$43</c:f>
              <c:numCache>
                <c:formatCode>General</c:formatCode>
                <c:ptCount val="11"/>
                <c:pt idx="0">
                  <c:v>651</c:v>
                </c:pt>
                <c:pt idx="1">
                  <c:v>807</c:v>
                </c:pt>
                <c:pt idx="2">
                  <c:v>1214</c:v>
                </c:pt>
                <c:pt idx="3">
                  <c:v>229</c:v>
                </c:pt>
                <c:pt idx="4">
                  <c:v>1968</c:v>
                </c:pt>
                <c:pt idx="5">
                  <c:v>1834</c:v>
                </c:pt>
                <c:pt idx="6">
                  <c:v>410</c:v>
                </c:pt>
                <c:pt idx="7">
                  <c:v>32</c:v>
                </c:pt>
                <c:pt idx="9">
                  <c:v>3440</c:v>
                </c:pt>
                <c:pt idx="10">
                  <c:v>130</c:v>
                </c:pt>
              </c:numCache>
            </c:numRef>
          </c:val>
        </c:ser>
        <c:ser>
          <c:idx val="3"/>
          <c:order val="3"/>
          <c:tx>
            <c:strRef>
              <c:f>'Количество сдающих предметы по '!$F$32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'Количество сдающих предметы по '!$B$33:$B$43</c:f>
              <c:strCache>
                <c:ptCount val="11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Англ. язык</c:v>
                </c:pt>
                <c:pt idx="7">
                  <c:v>Нем. язык</c:v>
                </c:pt>
                <c:pt idx="8">
                  <c:v>Франц.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'Количество сдающих предметы по '!$F$33:$F$43</c:f>
              <c:numCache>
                <c:formatCode>General</c:formatCode>
                <c:ptCount val="11"/>
                <c:pt idx="0">
                  <c:v>626</c:v>
                </c:pt>
                <c:pt idx="1">
                  <c:v>744</c:v>
                </c:pt>
                <c:pt idx="2">
                  <c:v>1588</c:v>
                </c:pt>
                <c:pt idx="3">
                  <c:v>204</c:v>
                </c:pt>
                <c:pt idx="4">
                  <c:v>2000</c:v>
                </c:pt>
                <c:pt idx="5">
                  <c:v>2208</c:v>
                </c:pt>
                <c:pt idx="6">
                  <c:v>389</c:v>
                </c:pt>
                <c:pt idx="7">
                  <c:v>31</c:v>
                </c:pt>
                <c:pt idx="8">
                  <c:v>7</c:v>
                </c:pt>
                <c:pt idx="9">
                  <c:v>3567</c:v>
                </c:pt>
                <c:pt idx="10">
                  <c:v>182</c:v>
                </c:pt>
              </c:numCache>
            </c:numRef>
          </c:val>
        </c:ser>
        <c:axId val="73955968"/>
        <c:axId val="74318208"/>
      </c:barChart>
      <c:catAx>
        <c:axId val="7395596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74318208"/>
        <c:crosses val="autoZero"/>
        <c:auto val="1"/>
        <c:lblAlgn val="ctr"/>
        <c:lblOffset val="100"/>
      </c:catAx>
      <c:valAx>
        <c:axId val="74318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955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aseline="0">
          <a:latin typeface="Arial Black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4246C-655E-4B2E-8152-A13A541BABAE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46026A-C5FA-4375-84D8-7A8FE056BC99}">
      <dgm:prSet phldrT="[Текст]" custT="1"/>
      <dgm:spPr/>
      <dgm:t>
        <a:bodyPr/>
        <a:lstStyle/>
        <a:p>
          <a:r>
            <a:rPr lang="ru-RU" sz="4800" dirty="0" smtClean="0">
              <a:solidFill>
                <a:srgbClr val="003300"/>
              </a:solidFill>
            </a:rPr>
            <a:t>История</a:t>
          </a:r>
          <a:endParaRPr lang="ru-RU" sz="4800" dirty="0">
            <a:solidFill>
              <a:srgbClr val="003300"/>
            </a:solidFill>
          </a:endParaRPr>
        </a:p>
      </dgm:t>
    </dgm:pt>
    <dgm:pt modelId="{9BDC3D82-79F7-40D9-B57B-024770C664FB}" type="parTrans" cxnId="{A7010F53-4034-4CE1-9D5C-EE385D46D4B9}">
      <dgm:prSet/>
      <dgm:spPr/>
      <dgm:t>
        <a:bodyPr/>
        <a:lstStyle/>
        <a:p>
          <a:endParaRPr lang="ru-RU"/>
        </a:p>
      </dgm:t>
    </dgm:pt>
    <dgm:pt modelId="{8A905E93-0C0D-4425-B11E-329F11290FD0}" type="sibTrans" cxnId="{A7010F53-4034-4CE1-9D5C-EE385D46D4B9}">
      <dgm:prSet/>
      <dgm:spPr/>
      <dgm:t>
        <a:bodyPr/>
        <a:lstStyle/>
        <a:p>
          <a:endParaRPr lang="ru-RU"/>
        </a:p>
      </dgm:t>
    </dgm:pt>
    <dgm:pt modelId="{F1D02D08-E498-4398-9533-D9AB9C4F29E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КИМ по концентрической программе</a:t>
          </a:r>
        </a:p>
        <a:p>
          <a:r>
            <a:rPr lang="ru-RU" sz="2400" b="1" dirty="0" smtClean="0">
              <a:solidFill>
                <a:srgbClr val="002060"/>
              </a:solidFill>
            </a:rPr>
            <a:t>(с </a:t>
          </a:r>
          <a:r>
            <a:rPr lang="en-US" sz="2400" b="1" dirty="0" smtClean="0">
              <a:solidFill>
                <a:srgbClr val="002060"/>
              </a:solidFill>
            </a:rPr>
            <a:t>XX</a:t>
          </a:r>
          <a:r>
            <a:rPr lang="ru-RU" sz="2400" b="1" dirty="0" smtClean="0">
              <a:solidFill>
                <a:srgbClr val="002060"/>
              </a:solidFill>
            </a:rPr>
            <a:t> веком)</a:t>
          </a:r>
          <a:endParaRPr lang="ru-RU" sz="2400" b="1" dirty="0">
            <a:solidFill>
              <a:srgbClr val="002060"/>
            </a:solidFill>
          </a:endParaRPr>
        </a:p>
      </dgm:t>
    </dgm:pt>
    <dgm:pt modelId="{37B8A955-EA01-435D-981E-3109F239E078}" type="parTrans" cxnId="{E5A32E5D-24EB-4A5B-B50C-FF9DC5F620FF}">
      <dgm:prSet/>
      <dgm:spPr/>
      <dgm:t>
        <a:bodyPr/>
        <a:lstStyle/>
        <a:p>
          <a:endParaRPr lang="ru-RU"/>
        </a:p>
      </dgm:t>
    </dgm:pt>
    <dgm:pt modelId="{BB0725D0-4D9F-4B27-9C10-814CE2387AA8}" type="sibTrans" cxnId="{E5A32E5D-24EB-4A5B-B50C-FF9DC5F620FF}">
      <dgm:prSet/>
      <dgm:spPr/>
      <dgm:t>
        <a:bodyPr/>
        <a:lstStyle/>
        <a:p>
          <a:endParaRPr lang="ru-RU"/>
        </a:p>
      </dgm:t>
    </dgm:pt>
    <dgm:pt modelId="{724051E7-7B55-48E1-95CE-EE1F7F3EC18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КИМ по линейной программе</a:t>
          </a:r>
        </a:p>
        <a:p>
          <a:r>
            <a:rPr lang="ru-RU" sz="2400" b="1" dirty="0" smtClean="0">
              <a:solidFill>
                <a:srgbClr val="002060"/>
              </a:solidFill>
            </a:rPr>
            <a:t>(без </a:t>
          </a:r>
          <a:r>
            <a:rPr lang="en-US" sz="2400" b="1" dirty="0" smtClean="0">
              <a:solidFill>
                <a:srgbClr val="002060"/>
              </a:solidFill>
            </a:rPr>
            <a:t>XX </a:t>
          </a:r>
          <a:r>
            <a:rPr lang="ru-RU" sz="2400" b="1" dirty="0" smtClean="0">
              <a:solidFill>
                <a:srgbClr val="002060"/>
              </a:solidFill>
            </a:rPr>
            <a:t>века)</a:t>
          </a:r>
          <a:endParaRPr lang="ru-RU" sz="2400" b="1" dirty="0">
            <a:solidFill>
              <a:srgbClr val="002060"/>
            </a:solidFill>
          </a:endParaRPr>
        </a:p>
      </dgm:t>
    </dgm:pt>
    <dgm:pt modelId="{E7C594C7-5A5D-43F7-8225-E06B3B0CB85A}" type="parTrans" cxnId="{9C7053EC-3BD5-440B-9809-F745D49E8951}">
      <dgm:prSet/>
      <dgm:spPr/>
      <dgm:t>
        <a:bodyPr/>
        <a:lstStyle/>
        <a:p>
          <a:endParaRPr lang="ru-RU"/>
        </a:p>
      </dgm:t>
    </dgm:pt>
    <dgm:pt modelId="{93922438-9BE0-46A3-9946-DB8082F4967D}" type="sibTrans" cxnId="{9C7053EC-3BD5-440B-9809-F745D49E8951}">
      <dgm:prSet/>
      <dgm:spPr/>
      <dgm:t>
        <a:bodyPr/>
        <a:lstStyle/>
        <a:p>
          <a:endParaRPr lang="ru-RU"/>
        </a:p>
      </dgm:t>
    </dgm:pt>
    <dgm:pt modelId="{D730876B-9949-491F-9E59-B385DA4E1F99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2400" b="1" dirty="0" smtClean="0">
            <a:solidFill>
              <a:srgbClr val="004C00"/>
            </a:solidFill>
          </a:endParaRPr>
        </a:p>
        <a:p>
          <a:pPr>
            <a:spcAft>
              <a:spcPct val="35000"/>
            </a:spcAft>
          </a:pPr>
          <a:r>
            <a:rPr lang="ru-RU" sz="2400" b="1" dirty="0" smtClean="0">
              <a:solidFill>
                <a:srgbClr val="004C00"/>
              </a:solidFill>
            </a:rPr>
            <a:t>9 человек на область (?)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004C00"/>
              </a:solidFill>
            </a:rPr>
            <a:t>КИМ выдаются в доставочных пакетах на ППЭ</a:t>
          </a:r>
        </a:p>
        <a:p>
          <a:pPr>
            <a:spcAft>
              <a:spcPct val="35000"/>
            </a:spcAft>
          </a:pPr>
          <a:r>
            <a:rPr lang="ru-RU" sz="2400" b="1" dirty="0" smtClean="0">
              <a:solidFill>
                <a:srgbClr val="004C00"/>
              </a:solidFill>
            </a:rPr>
            <a:t>(полный ИК)</a:t>
          </a:r>
        </a:p>
        <a:p>
          <a:pPr>
            <a:spcAft>
              <a:spcPct val="35000"/>
            </a:spcAft>
          </a:pPr>
          <a:endParaRPr lang="ru-RU" sz="1500" dirty="0" smtClean="0"/>
        </a:p>
        <a:p>
          <a:pPr>
            <a:spcAft>
              <a:spcPct val="35000"/>
            </a:spcAft>
          </a:pPr>
          <a:endParaRPr lang="ru-RU" sz="1500" dirty="0"/>
        </a:p>
      </dgm:t>
    </dgm:pt>
    <dgm:pt modelId="{570B5B5A-DC15-4C18-B445-C2FAB2C1F578}" type="sibTrans" cxnId="{11BDCE3D-6764-41BA-B479-0FBFDA871274}">
      <dgm:prSet/>
      <dgm:spPr/>
      <dgm:t>
        <a:bodyPr/>
        <a:lstStyle/>
        <a:p>
          <a:endParaRPr lang="ru-RU"/>
        </a:p>
      </dgm:t>
    </dgm:pt>
    <dgm:pt modelId="{3D89CEBC-C617-4BEA-AC5E-6FF7B818995F}" type="parTrans" cxnId="{11BDCE3D-6764-41BA-B479-0FBFDA871274}">
      <dgm:prSet/>
      <dgm:spPr/>
      <dgm:t>
        <a:bodyPr/>
        <a:lstStyle/>
        <a:p>
          <a:endParaRPr lang="ru-RU"/>
        </a:p>
      </dgm:t>
    </dgm:pt>
    <dgm:pt modelId="{6D72D4DE-A44C-491C-84CE-1CE5548A657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4C00"/>
              </a:solidFill>
            </a:rPr>
            <a:t>все остальные участники ГИА-9</a:t>
          </a:r>
        </a:p>
        <a:p>
          <a:r>
            <a:rPr lang="ru-RU" sz="2400" b="1" dirty="0" smtClean="0">
              <a:solidFill>
                <a:srgbClr val="004C00"/>
              </a:solidFill>
            </a:rPr>
            <a:t>КИМ скачиваются с </a:t>
          </a:r>
          <a:r>
            <a:rPr lang="en-US" sz="2400" b="1" dirty="0" smtClean="0">
              <a:solidFill>
                <a:srgbClr val="004C00"/>
              </a:solidFill>
            </a:rPr>
            <a:t>dev</a:t>
          </a:r>
          <a:endParaRPr lang="ru-RU" sz="2400" b="1" dirty="0">
            <a:solidFill>
              <a:srgbClr val="004C00"/>
            </a:solidFill>
          </a:endParaRPr>
        </a:p>
      </dgm:t>
    </dgm:pt>
    <dgm:pt modelId="{46517CFA-EAA5-485F-88F9-C1F92C7B5D1D}" type="sibTrans" cxnId="{9AD9CA73-6494-4789-98A1-714FAD67A610}">
      <dgm:prSet/>
      <dgm:spPr/>
      <dgm:t>
        <a:bodyPr/>
        <a:lstStyle/>
        <a:p>
          <a:endParaRPr lang="ru-RU"/>
        </a:p>
      </dgm:t>
    </dgm:pt>
    <dgm:pt modelId="{9944A93D-D110-4A62-8FD5-CCEDCE33F481}" type="parTrans" cxnId="{9AD9CA73-6494-4789-98A1-714FAD67A610}">
      <dgm:prSet/>
      <dgm:spPr/>
      <dgm:t>
        <a:bodyPr/>
        <a:lstStyle/>
        <a:p>
          <a:endParaRPr lang="ru-RU"/>
        </a:p>
      </dgm:t>
    </dgm:pt>
    <dgm:pt modelId="{72AEEA1D-3139-46AE-A8ED-B053EE726FB5}" type="pres">
      <dgm:prSet presAssocID="{CF14246C-655E-4B2E-8152-A13A541BAB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64B649-EB8F-4B78-AED9-BE8DBE0CB880}" type="pres">
      <dgm:prSet presAssocID="{5F46026A-C5FA-4375-84D8-7A8FE056BC99}" presName="hierRoot1" presStyleCnt="0"/>
      <dgm:spPr/>
    </dgm:pt>
    <dgm:pt modelId="{079E729F-0F2A-4386-B2C5-B4FB24149518}" type="pres">
      <dgm:prSet presAssocID="{5F46026A-C5FA-4375-84D8-7A8FE056BC99}" presName="composite" presStyleCnt="0"/>
      <dgm:spPr/>
    </dgm:pt>
    <dgm:pt modelId="{CEE2393C-4999-4878-85E3-DEA44DDCCF78}" type="pres">
      <dgm:prSet presAssocID="{5F46026A-C5FA-4375-84D8-7A8FE056BC99}" presName="background" presStyleLbl="node0" presStyleIdx="0" presStyleCnt="1"/>
      <dgm:spPr/>
    </dgm:pt>
    <dgm:pt modelId="{572286F5-BBD6-408A-9A58-264D13C2D05F}" type="pres">
      <dgm:prSet presAssocID="{5F46026A-C5FA-4375-84D8-7A8FE056BC99}" presName="text" presStyleLbl="fgAcc0" presStyleIdx="0" presStyleCnt="1" custScaleX="150745" custScaleY="5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CE38F-1376-4910-92A1-0136500FEBD8}" type="pres">
      <dgm:prSet presAssocID="{5F46026A-C5FA-4375-84D8-7A8FE056BC99}" presName="hierChild2" presStyleCnt="0"/>
      <dgm:spPr/>
    </dgm:pt>
    <dgm:pt modelId="{0BCFD4D5-3807-4411-9DCE-389421CD07FC}" type="pres">
      <dgm:prSet presAssocID="{37B8A955-EA01-435D-981E-3109F239E07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CE806B5-1947-4C48-89F1-10D16F6CF8F8}" type="pres">
      <dgm:prSet presAssocID="{F1D02D08-E498-4398-9533-D9AB9C4F29E4}" presName="hierRoot2" presStyleCnt="0"/>
      <dgm:spPr/>
    </dgm:pt>
    <dgm:pt modelId="{DF5A7FC5-6BAD-4C54-BC95-A055291ECAA3}" type="pres">
      <dgm:prSet presAssocID="{F1D02D08-E498-4398-9533-D9AB9C4F29E4}" presName="composite2" presStyleCnt="0"/>
      <dgm:spPr/>
    </dgm:pt>
    <dgm:pt modelId="{144C8E93-EDDA-4AC7-BEB9-647F82595155}" type="pres">
      <dgm:prSet presAssocID="{F1D02D08-E498-4398-9533-D9AB9C4F29E4}" presName="background2" presStyleLbl="node2" presStyleIdx="0" presStyleCnt="2"/>
      <dgm:spPr/>
    </dgm:pt>
    <dgm:pt modelId="{F7439B44-C24D-40A8-8104-38877592F890}" type="pres">
      <dgm:prSet presAssocID="{F1D02D08-E498-4398-9533-D9AB9C4F29E4}" presName="text2" presStyleLbl="fgAcc2" presStyleIdx="0" presStyleCnt="2" custScaleX="155152" custScaleY="120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DF460-714E-4D67-9792-692C40079603}" type="pres">
      <dgm:prSet presAssocID="{F1D02D08-E498-4398-9533-D9AB9C4F29E4}" presName="hierChild3" presStyleCnt="0"/>
      <dgm:spPr/>
    </dgm:pt>
    <dgm:pt modelId="{E50FCAFC-ECA8-4DD9-B6A1-82E6934B8BEF}" type="pres">
      <dgm:prSet presAssocID="{9944A93D-D110-4A62-8FD5-CCEDCE33F48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55720B2-AF36-4710-86CA-D1305E448A08}" type="pres">
      <dgm:prSet presAssocID="{6D72D4DE-A44C-491C-84CE-1CE5548A6579}" presName="hierRoot3" presStyleCnt="0"/>
      <dgm:spPr/>
    </dgm:pt>
    <dgm:pt modelId="{90F3F9E4-8383-4979-949A-E0D4236E48B4}" type="pres">
      <dgm:prSet presAssocID="{6D72D4DE-A44C-491C-84CE-1CE5548A6579}" presName="composite3" presStyleCnt="0"/>
      <dgm:spPr/>
    </dgm:pt>
    <dgm:pt modelId="{5727B8CA-7A22-43BF-AD4D-7803CE879B41}" type="pres">
      <dgm:prSet presAssocID="{6D72D4DE-A44C-491C-84CE-1CE5548A6579}" presName="background3" presStyleLbl="node3" presStyleIdx="0" presStyleCnt="2"/>
      <dgm:spPr/>
    </dgm:pt>
    <dgm:pt modelId="{1EE698A0-D5AF-431E-BB01-448F09139CC2}" type="pres">
      <dgm:prSet presAssocID="{6D72D4DE-A44C-491C-84CE-1CE5548A6579}" presName="text3" presStyleLbl="fgAcc3" presStyleIdx="0" presStyleCnt="2" custScaleX="15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8AE88D-FA42-4113-93BC-44D739AA4CB7}" type="pres">
      <dgm:prSet presAssocID="{6D72D4DE-A44C-491C-84CE-1CE5548A6579}" presName="hierChild4" presStyleCnt="0"/>
      <dgm:spPr/>
    </dgm:pt>
    <dgm:pt modelId="{0B1FF3F7-793D-436E-871D-03493455568E}" type="pres">
      <dgm:prSet presAssocID="{E7C594C7-5A5D-43F7-8225-E06B3B0CB85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98BD00-0C2C-4D9E-9F8F-80B073D78D15}" type="pres">
      <dgm:prSet presAssocID="{724051E7-7B55-48E1-95CE-EE1F7F3EC184}" presName="hierRoot2" presStyleCnt="0"/>
      <dgm:spPr/>
    </dgm:pt>
    <dgm:pt modelId="{97F8CCF8-2D1F-43ED-AD09-7FB4E69C38B2}" type="pres">
      <dgm:prSet presAssocID="{724051E7-7B55-48E1-95CE-EE1F7F3EC184}" presName="composite2" presStyleCnt="0"/>
      <dgm:spPr/>
    </dgm:pt>
    <dgm:pt modelId="{B35869BB-CCE5-44A0-8B7B-C36B521BBEF7}" type="pres">
      <dgm:prSet presAssocID="{724051E7-7B55-48E1-95CE-EE1F7F3EC184}" presName="background2" presStyleLbl="node2" presStyleIdx="1" presStyleCnt="2"/>
      <dgm:spPr/>
    </dgm:pt>
    <dgm:pt modelId="{BAC37E67-3A01-45AA-B2DA-DC15061BF71D}" type="pres">
      <dgm:prSet presAssocID="{724051E7-7B55-48E1-95CE-EE1F7F3EC184}" presName="text2" presStyleLbl="fgAcc2" presStyleIdx="1" presStyleCnt="2" custScaleX="151310" custScaleY="120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8EA0B-9855-4552-841F-4E879D77B63A}" type="pres">
      <dgm:prSet presAssocID="{724051E7-7B55-48E1-95CE-EE1F7F3EC184}" presName="hierChild3" presStyleCnt="0"/>
      <dgm:spPr/>
    </dgm:pt>
    <dgm:pt modelId="{CD1E7F6A-AC25-43FC-81C8-E9C8FE895475}" type="pres">
      <dgm:prSet presAssocID="{3D89CEBC-C617-4BEA-AC5E-6FF7B818995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CDCE0FB-9B91-4749-898D-95DD5249DB90}" type="pres">
      <dgm:prSet presAssocID="{D730876B-9949-491F-9E59-B385DA4E1F99}" presName="hierRoot3" presStyleCnt="0"/>
      <dgm:spPr/>
    </dgm:pt>
    <dgm:pt modelId="{D9D6F97C-AD66-4BC4-AF23-9DEE1C3E57E8}" type="pres">
      <dgm:prSet presAssocID="{D730876B-9949-491F-9E59-B385DA4E1F99}" presName="composite3" presStyleCnt="0"/>
      <dgm:spPr/>
    </dgm:pt>
    <dgm:pt modelId="{F8FE8454-3654-4DF4-9447-A3F04FF6DB5F}" type="pres">
      <dgm:prSet presAssocID="{D730876B-9949-491F-9E59-B385DA4E1F99}" presName="background3" presStyleLbl="node3" presStyleIdx="1" presStyleCnt="2"/>
      <dgm:spPr/>
    </dgm:pt>
    <dgm:pt modelId="{3C0552C8-1B1E-4D26-B8AE-05D45A4E6204}" type="pres">
      <dgm:prSet presAssocID="{D730876B-9949-491F-9E59-B385DA4E1F99}" presName="text3" presStyleLbl="fgAcc3" presStyleIdx="1" presStyleCnt="2" custScaleX="170368" custScaleY="107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FC1AB-11B2-4CDF-AA09-D04546568427}" type="pres">
      <dgm:prSet presAssocID="{D730876B-9949-491F-9E59-B385DA4E1F99}" presName="hierChild4" presStyleCnt="0"/>
      <dgm:spPr/>
    </dgm:pt>
  </dgm:ptLst>
  <dgm:cxnLst>
    <dgm:cxn modelId="{9C7053EC-3BD5-440B-9809-F745D49E8951}" srcId="{5F46026A-C5FA-4375-84D8-7A8FE056BC99}" destId="{724051E7-7B55-48E1-95CE-EE1F7F3EC184}" srcOrd="1" destOrd="0" parTransId="{E7C594C7-5A5D-43F7-8225-E06B3B0CB85A}" sibTransId="{93922438-9BE0-46A3-9946-DB8082F4967D}"/>
    <dgm:cxn modelId="{E8C96559-609C-4036-B180-DE1BF294E079}" type="presOf" srcId="{3D89CEBC-C617-4BEA-AC5E-6FF7B818995F}" destId="{CD1E7F6A-AC25-43FC-81C8-E9C8FE895475}" srcOrd="0" destOrd="0" presId="urn:microsoft.com/office/officeart/2005/8/layout/hierarchy1"/>
    <dgm:cxn modelId="{E5A32E5D-24EB-4A5B-B50C-FF9DC5F620FF}" srcId="{5F46026A-C5FA-4375-84D8-7A8FE056BC99}" destId="{F1D02D08-E498-4398-9533-D9AB9C4F29E4}" srcOrd="0" destOrd="0" parTransId="{37B8A955-EA01-435D-981E-3109F239E078}" sibTransId="{BB0725D0-4D9F-4B27-9C10-814CE2387AA8}"/>
    <dgm:cxn modelId="{540F0CD3-69E2-43C9-A7CE-C08EDE1D643E}" type="presOf" srcId="{F1D02D08-E498-4398-9533-D9AB9C4F29E4}" destId="{F7439B44-C24D-40A8-8104-38877592F890}" srcOrd="0" destOrd="0" presId="urn:microsoft.com/office/officeart/2005/8/layout/hierarchy1"/>
    <dgm:cxn modelId="{59FE70CC-94C4-487A-B297-5F97E985F8AD}" type="presOf" srcId="{D730876B-9949-491F-9E59-B385DA4E1F99}" destId="{3C0552C8-1B1E-4D26-B8AE-05D45A4E6204}" srcOrd="0" destOrd="0" presId="urn:microsoft.com/office/officeart/2005/8/layout/hierarchy1"/>
    <dgm:cxn modelId="{11BDCE3D-6764-41BA-B479-0FBFDA871274}" srcId="{724051E7-7B55-48E1-95CE-EE1F7F3EC184}" destId="{D730876B-9949-491F-9E59-B385DA4E1F99}" srcOrd="0" destOrd="0" parTransId="{3D89CEBC-C617-4BEA-AC5E-6FF7B818995F}" sibTransId="{570B5B5A-DC15-4C18-B445-C2FAB2C1F578}"/>
    <dgm:cxn modelId="{A7010F53-4034-4CE1-9D5C-EE385D46D4B9}" srcId="{CF14246C-655E-4B2E-8152-A13A541BABAE}" destId="{5F46026A-C5FA-4375-84D8-7A8FE056BC99}" srcOrd="0" destOrd="0" parTransId="{9BDC3D82-79F7-40D9-B57B-024770C664FB}" sibTransId="{8A905E93-0C0D-4425-B11E-329F11290FD0}"/>
    <dgm:cxn modelId="{C29C2728-AA05-49F3-85BC-32781D532643}" type="presOf" srcId="{9944A93D-D110-4A62-8FD5-CCEDCE33F481}" destId="{E50FCAFC-ECA8-4DD9-B6A1-82E6934B8BEF}" srcOrd="0" destOrd="0" presId="urn:microsoft.com/office/officeart/2005/8/layout/hierarchy1"/>
    <dgm:cxn modelId="{D8CD40B9-99A5-425A-AA0C-5B9914E5F41C}" type="presOf" srcId="{E7C594C7-5A5D-43F7-8225-E06B3B0CB85A}" destId="{0B1FF3F7-793D-436E-871D-03493455568E}" srcOrd="0" destOrd="0" presId="urn:microsoft.com/office/officeart/2005/8/layout/hierarchy1"/>
    <dgm:cxn modelId="{6E4F73AF-32F3-4EEE-967A-25E8E35600A8}" type="presOf" srcId="{6D72D4DE-A44C-491C-84CE-1CE5548A6579}" destId="{1EE698A0-D5AF-431E-BB01-448F09139CC2}" srcOrd="0" destOrd="0" presId="urn:microsoft.com/office/officeart/2005/8/layout/hierarchy1"/>
    <dgm:cxn modelId="{4B31E891-DEE9-4669-AAC4-58A064D635AA}" type="presOf" srcId="{724051E7-7B55-48E1-95CE-EE1F7F3EC184}" destId="{BAC37E67-3A01-45AA-B2DA-DC15061BF71D}" srcOrd="0" destOrd="0" presId="urn:microsoft.com/office/officeart/2005/8/layout/hierarchy1"/>
    <dgm:cxn modelId="{D6C9E474-8BFA-4448-AD18-6B49F9DD842B}" type="presOf" srcId="{CF14246C-655E-4B2E-8152-A13A541BABAE}" destId="{72AEEA1D-3139-46AE-A8ED-B053EE726FB5}" srcOrd="0" destOrd="0" presId="urn:microsoft.com/office/officeart/2005/8/layout/hierarchy1"/>
    <dgm:cxn modelId="{9AD9CA73-6494-4789-98A1-714FAD67A610}" srcId="{F1D02D08-E498-4398-9533-D9AB9C4F29E4}" destId="{6D72D4DE-A44C-491C-84CE-1CE5548A6579}" srcOrd="0" destOrd="0" parTransId="{9944A93D-D110-4A62-8FD5-CCEDCE33F481}" sibTransId="{46517CFA-EAA5-485F-88F9-C1F92C7B5D1D}"/>
    <dgm:cxn modelId="{21CCF212-F419-40C5-B1B3-48D3167E118A}" type="presOf" srcId="{37B8A955-EA01-435D-981E-3109F239E078}" destId="{0BCFD4D5-3807-4411-9DCE-389421CD07FC}" srcOrd="0" destOrd="0" presId="urn:microsoft.com/office/officeart/2005/8/layout/hierarchy1"/>
    <dgm:cxn modelId="{363EC86B-D15C-4496-ADC2-A0D0C239AD99}" type="presOf" srcId="{5F46026A-C5FA-4375-84D8-7A8FE056BC99}" destId="{572286F5-BBD6-408A-9A58-264D13C2D05F}" srcOrd="0" destOrd="0" presId="urn:microsoft.com/office/officeart/2005/8/layout/hierarchy1"/>
    <dgm:cxn modelId="{AE306465-467A-43DB-B987-5BE63200939E}" type="presParOf" srcId="{72AEEA1D-3139-46AE-A8ED-B053EE726FB5}" destId="{7664B649-EB8F-4B78-AED9-BE8DBE0CB880}" srcOrd="0" destOrd="0" presId="urn:microsoft.com/office/officeart/2005/8/layout/hierarchy1"/>
    <dgm:cxn modelId="{143903FE-2C67-4129-91A5-AA05954C52C4}" type="presParOf" srcId="{7664B649-EB8F-4B78-AED9-BE8DBE0CB880}" destId="{079E729F-0F2A-4386-B2C5-B4FB24149518}" srcOrd="0" destOrd="0" presId="urn:microsoft.com/office/officeart/2005/8/layout/hierarchy1"/>
    <dgm:cxn modelId="{E8DFF06C-30FC-44A3-9A7E-D7423052640D}" type="presParOf" srcId="{079E729F-0F2A-4386-B2C5-B4FB24149518}" destId="{CEE2393C-4999-4878-85E3-DEA44DDCCF78}" srcOrd="0" destOrd="0" presId="urn:microsoft.com/office/officeart/2005/8/layout/hierarchy1"/>
    <dgm:cxn modelId="{977CFDB3-6914-4195-B01A-7EF789EEA533}" type="presParOf" srcId="{079E729F-0F2A-4386-B2C5-B4FB24149518}" destId="{572286F5-BBD6-408A-9A58-264D13C2D05F}" srcOrd="1" destOrd="0" presId="urn:microsoft.com/office/officeart/2005/8/layout/hierarchy1"/>
    <dgm:cxn modelId="{6BAD0CA4-F5F9-4510-9A6A-22E682ADC4E4}" type="presParOf" srcId="{7664B649-EB8F-4B78-AED9-BE8DBE0CB880}" destId="{E6ECE38F-1376-4910-92A1-0136500FEBD8}" srcOrd="1" destOrd="0" presId="urn:microsoft.com/office/officeart/2005/8/layout/hierarchy1"/>
    <dgm:cxn modelId="{ED3A8A1E-0E13-42F9-8E4C-E5B6CFDB3941}" type="presParOf" srcId="{E6ECE38F-1376-4910-92A1-0136500FEBD8}" destId="{0BCFD4D5-3807-4411-9DCE-389421CD07FC}" srcOrd="0" destOrd="0" presId="urn:microsoft.com/office/officeart/2005/8/layout/hierarchy1"/>
    <dgm:cxn modelId="{0247FD64-0D22-490F-A384-F60DC25E4284}" type="presParOf" srcId="{E6ECE38F-1376-4910-92A1-0136500FEBD8}" destId="{ACE806B5-1947-4C48-89F1-10D16F6CF8F8}" srcOrd="1" destOrd="0" presId="urn:microsoft.com/office/officeart/2005/8/layout/hierarchy1"/>
    <dgm:cxn modelId="{CD4E4B02-B8F0-4A27-938F-3171460BEE89}" type="presParOf" srcId="{ACE806B5-1947-4C48-89F1-10D16F6CF8F8}" destId="{DF5A7FC5-6BAD-4C54-BC95-A055291ECAA3}" srcOrd="0" destOrd="0" presId="urn:microsoft.com/office/officeart/2005/8/layout/hierarchy1"/>
    <dgm:cxn modelId="{52CD5096-BA75-4BE9-9ECE-40DD19530009}" type="presParOf" srcId="{DF5A7FC5-6BAD-4C54-BC95-A055291ECAA3}" destId="{144C8E93-EDDA-4AC7-BEB9-647F82595155}" srcOrd="0" destOrd="0" presId="urn:microsoft.com/office/officeart/2005/8/layout/hierarchy1"/>
    <dgm:cxn modelId="{0D25E436-0FCC-4AA7-9C12-5E4B4F336262}" type="presParOf" srcId="{DF5A7FC5-6BAD-4C54-BC95-A055291ECAA3}" destId="{F7439B44-C24D-40A8-8104-38877592F890}" srcOrd="1" destOrd="0" presId="urn:microsoft.com/office/officeart/2005/8/layout/hierarchy1"/>
    <dgm:cxn modelId="{9B765E7C-F7DE-4C2B-9836-A70FDFECDCB6}" type="presParOf" srcId="{ACE806B5-1947-4C48-89F1-10D16F6CF8F8}" destId="{B9EDF460-714E-4D67-9792-692C40079603}" srcOrd="1" destOrd="0" presId="urn:microsoft.com/office/officeart/2005/8/layout/hierarchy1"/>
    <dgm:cxn modelId="{5FEC2D8E-A9C3-457C-BE57-025409AC34D8}" type="presParOf" srcId="{B9EDF460-714E-4D67-9792-692C40079603}" destId="{E50FCAFC-ECA8-4DD9-B6A1-82E6934B8BEF}" srcOrd="0" destOrd="0" presId="urn:microsoft.com/office/officeart/2005/8/layout/hierarchy1"/>
    <dgm:cxn modelId="{282F7ADF-B6E5-40AA-853E-581A27A0907C}" type="presParOf" srcId="{B9EDF460-714E-4D67-9792-692C40079603}" destId="{755720B2-AF36-4710-86CA-D1305E448A08}" srcOrd="1" destOrd="0" presId="urn:microsoft.com/office/officeart/2005/8/layout/hierarchy1"/>
    <dgm:cxn modelId="{47E2F06A-DF1A-48D7-8E71-684FDA3FE21F}" type="presParOf" srcId="{755720B2-AF36-4710-86CA-D1305E448A08}" destId="{90F3F9E4-8383-4979-949A-E0D4236E48B4}" srcOrd="0" destOrd="0" presId="urn:microsoft.com/office/officeart/2005/8/layout/hierarchy1"/>
    <dgm:cxn modelId="{123CBC5A-B1E3-401E-BE6C-C11A47F54F4C}" type="presParOf" srcId="{90F3F9E4-8383-4979-949A-E0D4236E48B4}" destId="{5727B8CA-7A22-43BF-AD4D-7803CE879B41}" srcOrd="0" destOrd="0" presId="urn:microsoft.com/office/officeart/2005/8/layout/hierarchy1"/>
    <dgm:cxn modelId="{99919B1F-55C2-47F7-B48C-9A529DDDB617}" type="presParOf" srcId="{90F3F9E4-8383-4979-949A-E0D4236E48B4}" destId="{1EE698A0-D5AF-431E-BB01-448F09139CC2}" srcOrd="1" destOrd="0" presId="urn:microsoft.com/office/officeart/2005/8/layout/hierarchy1"/>
    <dgm:cxn modelId="{97D13917-F989-472B-8984-9F3CBD222D1A}" type="presParOf" srcId="{755720B2-AF36-4710-86CA-D1305E448A08}" destId="{608AE88D-FA42-4113-93BC-44D739AA4CB7}" srcOrd="1" destOrd="0" presId="urn:microsoft.com/office/officeart/2005/8/layout/hierarchy1"/>
    <dgm:cxn modelId="{8095D9AD-6A37-4534-A45C-7B7C5C89808B}" type="presParOf" srcId="{E6ECE38F-1376-4910-92A1-0136500FEBD8}" destId="{0B1FF3F7-793D-436E-871D-03493455568E}" srcOrd="2" destOrd="0" presId="urn:microsoft.com/office/officeart/2005/8/layout/hierarchy1"/>
    <dgm:cxn modelId="{D9B70208-8D56-4AF2-BEFA-269040924C43}" type="presParOf" srcId="{E6ECE38F-1376-4910-92A1-0136500FEBD8}" destId="{A098BD00-0C2C-4D9E-9F8F-80B073D78D15}" srcOrd="3" destOrd="0" presId="urn:microsoft.com/office/officeart/2005/8/layout/hierarchy1"/>
    <dgm:cxn modelId="{AF1F5A82-01B3-4695-8306-D76DBB256334}" type="presParOf" srcId="{A098BD00-0C2C-4D9E-9F8F-80B073D78D15}" destId="{97F8CCF8-2D1F-43ED-AD09-7FB4E69C38B2}" srcOrd="0" destOrd="0" presId="urn:microsoft.com/office/officeart/2005/8/layout/hierarchy1"/>
    <dgm:cxn modelId="{8F3A267B-E1B5-4A4B-8DCD-4A16D8834BBC}" type="presParOf" srcId="{97F8CCF8-2D1F-43ED-AD09-7FB4E69C38B2}" destId="{B35869BB-CCE5-44A0-8B7B-C36B521BBEF7}" srcOrd="0" destOrd="0" presId="urn:microsoft.com/office/officeart/2005/8/layout/hierarchy1"/>
    <dgm:cxn modelId="{1111B68A-72C9-4591-B135-FC90FDF92CEB}" type="presParOf" srcId="{97F8CCF8-2D1F-43ED-AD09-7FB4E69C38B2}" destId="{BAC37E67-3A01-45AA-B2DA-DC15061BF71D}" srcOrd="1" destOrd="0" presId="urn:microsoft.com/office/officeart/2005/8/layout/hierarchy1"/>
    <dgm:cxn modelId="{60FC6B4C-CFE9-4DAA-800F-F1565751D500}" type="presParOf" srcId="{A098BD00-0C2C-4D9E-9F8F-80B073D78D15}" destId="{4BB8EA0B-9855-4552-841F-4E879D77B63A}" srcOrd="1" destOrd="0" presId="urn:microsoft.com/office/officeart/2005/8/layout/hierarchy1"/>
    <dgm:cxn modelId="{8476122A-02E6-49B0-A83F-EC14EBB1B101}" type="presParOf" srcId="{4BB8EA0B-9855-4552-841F-4E879D77B63A}" destId="{CD1E7F6A-AC25-43FC-81C8-E9C8FE895475}" srcOrd="0" destOrd="0" presId="urn:microsoft.com/office/officeart/2005/8/layout/hierarchy1"/>
    <dgm:cxn modelId="{61B18828-A01D-4222-97F4-683AC0A0B91F}" type="presParOf" srcId="{4BB8EA0B-9855-4552-841F-4E879D77B63A}" destId="{2CDCE0FB-9B91-4749-898D-95DD5249DB90}" srcOrd="1" destOrd="0" presId="urn:microsoft.com/office/officeart/2005/8/layout/hierarchy1"/>
    <dgm:cxn modelId="{B8234CD7-E81A-4ED3-9FA7-A9DFA140FCDB}" type="presParOf" srcId="{2CDCE0FB-9B91-4749-898D-95DD5249DB90}" destId="{D9D6F97C-AD66-4BC4-AF23-9DEE1C3E57E8}" srcOrd="0" destOrd="0" presId="urn:microsoft.com/office/officeart/2005/8/layout/hierarchy1"/>
    <dgm:cxn modelId="{D934A7B8-55B9-4C10-A366-4136CF9CAD7E}" type="presParOf" srcId="{D9D6F97C-AD66-4BC4-AF23-9DEE1C3E57E8}" destId="{F8FE8454-3654-4DF4-9447-A3F04FF6DB5F}" srcOrd="0" destOrd="0" presId="urn:microsoft.com/office/officeart/2005/8/layout/hierarchy1"/>
    <dgm:cxn modelId="{8293874F-0CD2-4A85-9B90-43C9A4098B0E}" type="presParOf" srcId="{D9D6F97C-AD66-4BC4-AF23-9DEE1C3E57E8}" destId="{3C0552C8-1B1E-4D26-B8AE-05D45A4E6204}" srcOrd="1" destOrd="0" presId="urn:microsoft.com/office/officeart/2005/8/layout/hierarchy1"/>
    <dgm:cxn modelId="{1877A8D4-3B38-4D88-A51C-952DFF797FEB}" type="presParOf" srcId="{2CDCE0FB-9B91-4749-898D-95DD5249DB90}" destId="{54AFC1AB-11B2-4CDF-AA09-D045465684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E7F6A-AC25-43FC-81C8-E9C8FE895475}">
      <dsp:nvSpPr>
        <dsp:cNvPr id="0" name=""/>
        <dsp:cNvSpPr/>
      </dsp:nvSpPr>
      <dsp:spPr>
        <a:xfrm>
          <a:off x="6460218" y="3611108"/>
          <a:ext cx="91440" cy="720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05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FF3F7-793D-436E-871D-03493455568E}">
      <dsp:nvSpPr>
        <dsp:cNvPr id="0" name=""/>
        <dsp:cNvSpPr/>
      </dsp:nvSpPr>
      <dsp:spPr>
        <a:xfrm>
          <a:off x="4190585" y="1001357"/>
          <a:ext cx="2315353" cy="720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39"/>
              </a:lnTo>
              <a:lnTo>
                <a:pt x="2315353" y="491039"/>
              </a:lnTo>
              <a:lnTo>
                <a:pt x="2315353" y="7205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FCAFC-ECA8-4DD9-B6A1-82E6934B8BEF}">
      <dsp:nvSpPr>
        <dsp:cNvPr id="0" name=""/>
        <dsp:cNvSpPr/>
      </dsp:nvSpPr>
      <dsp:spPr>
        <a:xfrm>
          <a:off x="1877105" y="3624198"/>
          <a:ext cx="91440" cy="720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05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FD4D5-3807-4411-9DCE-389421CD07FC}">
      <dsp:nvSpPr>
        <dsp:cNvPr id="0" name=""/>
        <dsp:cNvSpPr/>
      </dsp:nvSpPr>
      <dsp:spPr>
        <a:xfrm>
          <a:off x="1922825" y="1001357"/>
          <a:ext cx="2267759" cy="720557"/>
        </a:xfrm>
        <a:custGeom>
          <a:avLst/>
          <a:gdLst/>
          <a:ahLst/>
          <a:cxnLst/>
          <a:rect l="0" t="0" r="0" b="0"/>
          <a:pathLst>
            <a:path>
              <a:moveTo>
                <a:pt x="2267759" y="0"/>
              </a:moveTo>
              <a:lnTo>
                <a:pt x="2267759" y="491039"/>
              </a:lnTo>
              <a:lnTo>
                <a:pt x="0" y="491039"/>
              </a:lnTo>
              <a:lnTo>
                <a:pt x="0" y="7205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2393C-4999-4878-85E3-DEA44DDCCF78}">
      <dsp:nvSpPr>
        <dsp:cNvPr id="0" name=""/>
        <dsp:cNvSpPr/>
      </dsp:nvSpPr>
      <dsp:spPr>
        <a:xfrm>
          <a:off x="2323183" y="175997"/>
          <a:ext cx="3734802" cy="825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2286F5-BBD6-408A-9A58-264D13C2D05F}">
      <dsp:nvSpPr>
        <dsp:cNvPr id="0" name=""/>
        <dsp:cNvSpPr/>
      </dsp:nvSpPr>
      <dsp:spPr>
        <a:xfrm>
          <a:off x="2598468" y="437518"/>
          <a:ext cx="3734802" cy="825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003300"/>
              </a:solidFill>
            </a:rPr>
            <a:t>История</a:t>
          </a:r>
          <a:endParaRPr lang="ru-RU" sz="4800" kern="1200" dirty="0">
            <a:solidFill>
              <a:srgbClr val="003300"/>
            </a:solidFill>
          </a:endParaRPr>
        </a:p>
      </dsp:txBody>
      <dsp:txXfrm>
        <a:off x="2598468" y="437518"/>
        <a:ext cx="3734802" cy="825359"/>
      </dsp:txXfrm>
    </dsp:sp>
    <dsp:sp modelId="{144C8E93-EDDA-4AC7-BEB9-647F82595155}">
      <dsp:nvSpPr>
        <dsp:cNvPr id="0" name=""/>
        <dsp:cNvSpPr/>
      </dsp:nvSpPr>
      <dsp:spPr>
        <a:xfrm>
          <a:off x="831" y="1721915"/>
          <a:ext cx="3843988" cy="1902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439B44-C24D-40A8-8104-38877592F890}">
      <dsp:nvSpPr>
        <dsp:cNvPr id="0" name=""/>
        <dsp:cNvSpPr/>
      </dsp:nvSpPr>
      <dsp:spPr>
        <a:xfrm>
          <a:off x="276116" y="1983436"/>
          <a:ext cx="3843988" cy="1902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КИМ по концентрической программе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(с </a:t>
          </a:r>
          <a:r>
            <a:rPr lang="en-US" sz="2400" b="1" kern="1200" dirty="0" smtClean="0">
              <a:solidFill>
                <a:srgbClr val="002060"/>
              </a:solidFill>
            </a:rPr>
            <a:t>XX</a:t>
          </a:r>
          <a:r>
            <a:rPr lang="ru-RU" sz="2400" b="1" kern="1200" dirty="0" smtClean="0">
              <a:solidFill>
                <a:srgbClr val="002060"/>
              </a:solidFill>
            </a:rPr>
            <a:t> веком)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76116" y="1983436"/>
        <a:ext cx="3843988" cy="1902282"/>
      </dsp:txXfrm>
    </dsp:sp>
    <dsp:sp modelId="{5727B8CA-7A22-43BF-AD4D-7803CE879B41}">
      <dsp:nvSpPr>
        <dsp:cNvPr id="0" name=""/>
        <dsp:cNvSpPr/>
      </dsp:nvSpPr>
      <dsp:spPr>
        <a:xfrm>
          <a:off x="769" y="4344755"/>
          <a:ext cx="3844112" cy="1573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E698A0-D5AF-431E-BB01-448F09139CC2}">
      <dsp:nvSpPr>
        <dsp:cNvPr id="0" name=""/>
        <dsp:cNvSpPr/>
      </dsp:nvSpPr>
      <dsp:spPr>
        <a:xfrm>
          <a:off x="276054" y="4606276"/>
          <a:ext cx="3844112" cy="1573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C00"/>
              </a:solidFill>
            </a:rPr>
            <a:t>все остальные участники ГИА-9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C00"/>
              </a:solidFill>
            </a:rPr>
            <a:t>КИМ скачиваются с </a:t>
          </a:r>
          <a:r>
            <a:rPr lang="en-US" sz="2400" b="1" kern="1200" dirty="0" smtClean="0">
              <a:solidFill>
                <a:srgbClr val="004C00"/>
              </a:solidFill>
            </a:rPr>
            <a:t>dev</a:t>
          </a:r>
          <a:endParaRPr lang="ru-RU" sz="2400" b="1" kern="1200" dirty="0">
            <a:solidFill>
              <a:srgbClr val="004C00"/>
            </a:solidFill>
          </a:endParaRPr>
        </a:p>
      </dsp:txBody>
      <dsp:txXfrm>
        <a:off x="276054" y="4606276"/>
        <a:ext cx="3844112" cy="1573252"/>
      </dsp:txXfrm>
    </dsp:sp>
    <dsp:sp modelId="{B35869BB-CCE5-44A0-8B7B-C36B521BBEF7}">
      <dsp:nvSpPr>
        <dsp:cNvPr id="0" name=""/>
        <dsp:cNvSpPr/>
      </dsp:nvSpPr>
      <dsp:spPr>
        <a:xfrm>
          <a:off x="4631538" y="1721915"/>
          <a:ext cx="3748800" cy="1889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C37E67-3A01-45AA-B2DA-DC15061BF71D}">
      <dsp:nvSpPr>
        <dsp:cNvPr id="0" name=""/>
        <dsp:cNvSpPr/>
      </dsp:nvSpPr>
      <dsp:spPr>
        <a:xfrm>
          <a:off x="4906823" y="1983436"/>
          <a:ext cx="3748800" cy="1889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КИМ по линейной программе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(без </a:t>
          </a:r>
          <a:r>
            <a:rPr lang="en-US" sz="2400" b="1" kern="1200" dirty="0" smtClean="0">
              <a:solidFill>
                <a:srgbClr val="002060"/>
              </a:solidFill>
            </a:rPr>
            <a:t>XX </a:t>
          </a:r>
          <a:r>
            <a:rPr lang="ru-RU" sz="2400" b="1" kern="1200" dirty="0" smtClean="0">
              <a:solidFill>
                <a:srgbClr val="002060"/>
              </a:solidFill>
            </a:rPr>
            <a:t>века)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906823" y="1983436"/>
        <a:ext cx="3748800" cy="1889193"/>
      </dsp:txXfrm>
    </dsp:sp>
    <dsp:sp modelId="{F8FE8454-3654-4DF4-9447-A3F04FF6DB5F}">
      <dsp:nvSpPr>
        <dsp:cNvPr id="0" name=""/>
        <dsp:cNvSpPr/>
      </dsp:nvSpPr>
      <dsp:spPr>
        <a:xfrm>
          <a:off x="4395451" y="4331666"/>
          <a:ext cx="4220974" cy="1684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0552C8-1B1E-4D26-B8AE-05D45A4E6204}">
      <dsp:nvSpPr>
        <dsp:cNvPr id="0" name=""/>
        <dsp:cNvSpPr/>
      </dsp:nvSpPr>
      <dsp:spPr>
        <a:xfrm>
          <a:off x="4670736" y="4593187"/>
          <a:ext cx="4220974" cy="1684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4C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C00"/>
              </a:solidFill>
            </a:rPr>
            <a:t>9 человек на область (?)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4C00"/>
              </a:solidFill>
            </a:rPr>
            <a:t>КИМ выдаются в доставочных пакетах на ППЭ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4C00"/>
              </a:solidFill>
            </a:rPr>
            <a:t>(полный ИК)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670736" y="4593187"/>
        <a:ext cx="4220974" cy="1684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AEF3-2322-475C-A866-23BEE92E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D06EC-FAB3-417C-95FC-5ECEF89BCD0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3385-70B4-406D-B2DD-69198C511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010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7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8654BB-09C5-4F73-9165-E3681D74B126}" type="slidenum">
              <a:rPr lang="ru-RU" smtClean="0">
                <a:cs typeface="Arial" charset="0"/>
              </a:rPr>
              <a:pPr/>
              <a:t>36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9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Всего </a:t>
            </a:r>
          </a:p>
          <a:p>
            <a:r>
              <a:rPr lang="ru-RU" dirty="0" smtClean="0"/>
              <a:t>Информатика</a:t>
            </a:r>
          </a:p>
          <a:p>
            <a:r>
              <a:rPr lang="ru-RU" dirty="0" smtClean="0"/>
              <a:t>Обществознание</a:t>
            </a:r>
          </a:p>
          <a:p>
            <a:endParaRPr lang="ru-RU" dirty="0" smtClean="0"/>
          </a:p>
          <a:p>
            <a:r>
              <a:rPr lang="ru-RU" dirty="0" smtClean="0"/>
              <a:t>Вновь появился франц.яз.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385-70B4-406D-B2DD-69198C51196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2FD9-7AE3-4028-AAC2-FA684FF05E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42F8-541C-4138-A9A6-33F6B41D807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773E-93F8-4128-A7FD-214FF224668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4894-3474-47BA-8FAC-C49E5DEB0F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F564-5CA2-459C-AEA6-DAE0908C581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9351-8CFD-4052-9680-6D7465BCF22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627F-EACA-4B46-AD12-084B6BDFD68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3E08-A2DD-44F2-9F8A-7CA0AD11939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4F24-B347-4FAE-BA9E-4F82CF341F3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9E13-947B-40BC-A474-5ACE9B52929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7644-06A9-47F8-94F2-489EA229C9F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FBB4-0125-4EB7-AEA4-6CA18BF01F0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7AB2-01BB-4135-88E5-2D12AA108DE3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82B6-0897-4C92-9A46-341EDE5B5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987A7-DAA8-4C6E-A8A6-FD4016755E1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0F96A-6A91-4E8A-A543-786CDA72CAD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FAD40-1A3E-4484-8C8B-1B64D15C7D35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B9BD1-53A0-4329-8F8E-2CE58CD396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hyperlink" Target="https://edu.coko60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Особенности технологии ГИА-9 в 2019 году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0800" cy="1752600"/>
          </a:xfrm>
        </p:spPr>
        <p:txBody>
          <a:bodyPr>
            <a:normAutofit/>
          </a:bodyPr>
          <a:lstStyle/>
          <a:p>
            <a:pPr lvl="0" algn="r">
              <a:lnSpc>
                <a:spcPct val="80000"/>
              </a:lnSpc>
            </a:pPr>
            <a:r>
              <a:rPr lang="ru-RU" sz="1800" b="1" dirty="0" smtClean="0">
                <a:solidFill>
                  <a:srgbClr val="00B050"/>
                </a:solidFill>
              </a:rPr>
              <a:t>ГБОУ ДПО ПО «Центр оценки  качества образования»,</a:t>
            </a:r>
          </a:p>
          <a:p>
            <a:pPr lvl="0" algn="r">
              <a:lnSpc>
                <a:spcPct val="80000"/>
              </a:lnSpc>
            </a:pPr>
            <a:r>
              <a:rPr lang="ru-RU" sz="1800" b="1" dirty="0" smtClean="0">
                <a:solidFill>
                  <a:srgbClr val="00B050"/>
                </a:solidFill>
              </a:rPr>
              <a:t>заведующий отделом ГИА </a:t>
            </a:r>
          </a:p>
          <a:p>
            <a:pPr lvl="0" algn="r">
              <a:lnSpc>
                <a:spcPct val="80000"/>
              </a:lnSpc>
            </a:pPr>
            <a:r>
              <a:rPr lang="ru-RU" sz="1800" b="1" dirty="0" smtClean="0">
                <a:solidFill>
                  <a:srgbClr val="00B050"/>
                </a:solidFill>
              </a:rPr>
              <a:t>Е.Н. Матвеева </a:t>
            </a:r>
          </a:p>
          <a:p>
            <a:pPr lvl="0" algn="r">
              <a:lnSpc>
                <a:spcPct val="80000"/>
              </a:lnSpc>
            </a:pPr>
            <a:r>
              <a:rPr lang="ru-RU" sz="1800" b="1" dirty="0" smtClean="0">
                <a:solidFill>
                  <a:srgbClr val="00B050"/>
                </a:solidFill>
              </a:rPr>
              <a:t>66-71-14, </a:t>
            </a:r>
            <a:r>
              <a:rPr lang="en-US" sz="1800" b="1" dirty="0" smtClean="0">
                <a:solidFill>
                  <a:srgbClr val="00B050"/>
                </a:solidFill>
              </a:rPr>
              <a:t>ege@pskovedu.ru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963272" y="0"/>
            <a:ext cx="1180728" cy="1008112"/>
            <a:chOff x="6561" y="5634"/>
            <a:chExt cx="4500" cy="3731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" y="5634"/>
              <a:ext cx="4500" cy="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921" y="8566"/>
              <a:ext cx="1848" cy="6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ГБОУ ДПО ПО ЦОКО</a:t>
              </a: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092280" y="0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65918"/>
            <a:ext cx="4114800" cy="6126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4C00"/>
                </a:solidFill>
              </a:rPr>
              <a:t>Доступ к КИМ ОГЭ в 6-00 на образовательном портале </a:t>
            </a:r>
            <a:r>
              <a:rPr lang="ru-RU" sz="2000" dirty="0" smtClean="0">
                <a:solidFill>
                  <a:srgbClr val="004C00"/>
                </a:solidFill>
              </a:rPr>
              <a:t>(КИМ ГВЭ вкладываются в доставочные пакеты)</a:t>
            </a:r>
            <a:r>
              <a:rPr lang="ru-RU" sz="3200" dirty="0" smtClean="0">
                <a:solidFill>
                  <a:srgbClr val="004C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4C00"/>
                </a:solidFill>
              </a:rPr>
              <a:t>Дисков не будет! </a:t>
            </a:r>
            <a:endParaRPr lang="ru-RU" sz="3200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3300"/>
                </a:solidFill>
              </a:rPr>
              <a:t>Печать КИМ сопровождается заполнением протокола </a:t>
            </a:r>
          </a:p>
          <a:p>
            <a:r>
              <a:rPr lang="ru-RU" sz="3200" dirty="0" smtClean="0">
                <a:solidFill>
                  <a:srgbClr val="003300"/>
                </a:solidFill>
              </a:rPr>
              <a:t>(ППЭ-9-23-02)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8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224" y="280579"/>
            <a:ext cx="4477274" cy="624476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07904" y="548680"/>
          <a:ext cx="4906888" cy="55648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17923"/>
                <a:gridCol w="1688965"/>
              </a:tblGrid>
              <a:tr h="692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вариантов в основной день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Обществознание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3/2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Биология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География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3/2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Химия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3/2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История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Литература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Информатика и ИКТ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3/3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Английский язык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Немецкий язык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Французский язык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465513" cy="4691063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3300"/>
                </a:solidFill>
              </a:rPr>
              <a:t>Раздача участникам вариантов ОГЭ должна идти </a:t>
            </a:r>
            <a:r>
              <a:rPr lang="ru-RU" sz="3200" dirty="0" smtClean="0">
                <a:solidFill>
                  <a:srgbClr val="003300"/>
                </a:solidFill>
              </a:rPr>
              <a:t>пропорционально </a:t>
            </a:r>
            <a:r>
              <a:rPr lang="ru-RU" sz="3200" dirty="0" smtClean="0">
                <a:solidFill>
                  <a:srgbClr val="003300"/>
                </a:solidFill>
              </a:rPr>
              <a:t>количеству участников в аудитории.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66AC-0F80-43C0-A231-D3029899B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404664"/>
          <a:ext cx="889248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0"/>
            <a:ext cx="9144000" cy="7029400"/>
            <a:chOff x="1" y="0"/>
            <a:chExt cx="9144000" cy="7029400"/>
          </a:xfrm>
        </p:grpSpPr>
        <p:sp>
          <p:nvSpPr>
            <p:cNvPr id="2" name="object 2"/>
            <p:cNvSpPr/>
            <p:nvPr/>
          </p:nvSpPr>
          <p:spPr>
            <a:xfrm>
              <a:off x="1" y="0"/>
              <a:ext cx="9144000" cy="70294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Рисунок 4"/>
            <p:cNvPicPr/>
            <p:nvPr/>
          </p:nvPicPr>
          <p:blipFill>
            <a:blip r:embed="rId3" cstate="print">
              <a:lum bright="10000"/>
            </a:blip>
            <a:srcRect l="54300" t="61570" r="31033" b="33153"/>
            <a:stretch>
              <a:fillRect/>
            </a:stretch>
          </p:blipFill>
          <p:spPr bwMode="auto">
            <a:xfrm>
              <a:off x="4211960" y="2204864"/>
              <a:ext cx="1343025" cy="371475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/>
            <p:nvPr/>
          </p:nvPicPr>
          <p:blipFill>
            <a:blip r:embed="rId3" cstate="print"/>
            <a:srcRect l="69591" t="59675" r="23856" b="31935"/>
            <a:stretch>
              <a:fillRect/>
            </a:stretch>
          </p:blipFill>
          <p:spPr bwMode="auto">
            <a:xfrm>
              <a:off x="7524328" y="1772816"/>
              <a:ext cx="600075" cy="590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pPr marL="342900" lvl="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DB5503"/>
                </a:solidFill>
                <a:ea typeface="+mn-ea"/>
                <a:cs typeface="+mn-cs"/>
              </a:rPr>
              <a:t>Русский язык</a:t>
            </a:r>
            <a: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244923"/>
                </a:solidFill>
                <a:ea typeface="+mn-ea"/>
                <a:cs typeface="+mn-cs"/>
              </a:rPr>
              <a:t>1 задание – изложение. Участник имеет право вести записи на черновике во время 1  и 2 чтения, а также во время паузы 3-4 минуты.</a:t>
            </a: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500" b="1" dirty="0" smtClean="0">
                <a:solidFill>
                  <a:srgbClr val="DB550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Шкала пересчета суммарного первичного балла за выполнение экзаменационной работы по русскому языку в отметку по пятибалльной шкале</a:t>
            </a:r>
            <a:r>
              <a:rPr lang="ru-RU" sz="1500" b="1" dirty="0" smtClean="0">
                <a:solidFill>
                  <a:srgbClr val="DB5503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500" b="1" dirty="0" smtClean="0">
                <a:solidFill>
                  <a:srgbClr val="DB5503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solidFill>
                <a:srgbClr val="DB5503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636912"/>
          <a:ext cx="8496945" cy="4221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0160"/>
                <a:gridCol w="648072"/>
                <a:gridCol w="792088"/>
                <a:gridCol w="2808312"/>
                <a:gridCol w="2808313"/>
              </a:tblGrid>
              <a:tr h="864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Отметка по 5-балльной шкале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"2"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"3"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"4"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"5"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2953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Суммарный первичный балл за работу в целом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0 - 14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15 - 24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25 - 33,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из них не менее 4 баллов за грамотность (по критериям ГК1 - ГК4).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Если по критериям ГК1 - ГК4 обучающийся набрал менее 4 баллов, выставляется отметка "3".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34 - 39,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из них не менее 6 баллов за грамотность (по критериям ГК1 - ГК4).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Если по критериям ГК1 - ГК4 обучающийся набрал менее 6 баллов, выставляется отметка "4".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BC0000"/>
                </a:solidFill>
              </a:rPr>
              <a:t>Математика</a:t>
            </a:r>
            <a:endParaRPr lang="ru-RU" b="1" dirty="0">
              <a:solidFill>
                <a:srgbClr val="BC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496945" cy="39978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0160"/>
                <a:gridCol w="648072"/>
                <a:gridCol w="2088232"/>
                <a:gridCol w="2232248"/>
                <a:gridCol w="2088233"/>
              </a:tblGrid>
              <a:tr h="864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Отметка по 5-балльной шкале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"2"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"3"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"4"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"5"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2953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Суммарный первичный балл за работу в целом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600"/>
                          </a:solidFill>
                        </a:rPr>
                        <a:t>0 - </a:t>
                      </a: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8-14, не менее 2 баллов получено за выполнение заданий модуля «Геометрия»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15-21,</a:t>
                      </a:r>
                      <a:endParaRPr lang="ru-RU" sz="2000" b="1" dirty="0">
                        <a:solidFill>
                          <a:srgbClr val="0026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не менее 2 баллов получено за выполнение заданий модуля «Геометрия»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22-32,</a:t>
                      </a:r>
                      <a:endParaRPr lang="ru-RU" sz="2000" b="1" dirty="0">
                        <a:solidFill>
                          <a:srgbClr val="0026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600"/>
                          </a:solidFill>
                        </a:rPr>
                        <a:t>не менее 2 баллов получено за выполнение заданий модуля «Геометрия»</a:t>
                      </a:r>
                      <a:endParaRPr lang="ru-RU" sz="2000" b="1" dirty="0">
                        <a:solidFill>
                          <a:srgbClr val="0026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0"/>
            <a:ext cx="7632848" cy="125849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DB5503"/>
                </a:solidFill>
              </a:rPr>
              <a:t>Иностранный язык (П).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12976"/>
            <a:ext cx="4665157" cy="25922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rgbClr val="004C00"/>
                </a:solidFill>
              </a:rPr>
              <a:t>   и по завершению письменной части передать список уполномоченному представителю ГЭК для проведения устной части экзамена.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8280920" cy="2139518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4C00"/>
                </a:solidFill>
              </a:rPr>
              <a:t>Аудирование</a:t>
            </a:r>
            <a:r>
              <a:rPr lang="ru-RU" sz="2400" b="1" dirty="0" smtClean="0">
                <a:solidFill>
                  <a:srgbClr val="004C00"/>
                </a:solidFill>
              </a:rPr>
              <a:t> – дополнительные условия рассадки участников экзамена по аудиториям отсутствуют.</a:t>
            </a:r>
          </a:p>
          <a:p>
            <a:endParaRPr lang="ru-RU" sz="2400" b="1" dirty="0" smtClean="0">
              <a:solidFill>
                <a:srgbClr val="004C00"/>
              </a:solidFill>
            </a:endParaRPr>
          </a:p>
          <a:p>
            <a:r>
              <a:rPr lang="ru-RU" sz="2400" b="1" dirty="0" smtClean="0">
                <a:solidFill>
                  <a:srgbClr val="004C00"/>
                </a:solidFill>
              </a:rPr>
              <a:t>Организаторы в аудитории до момента включения записи </a:t>
            </a:r>
            <a:r>
              <a:rPr lang="ru-RU" sz="2400" b="1" dirty="0" err="1" smtClean="0">
                <a:solidFill>
                  <a:srgbClr val="004C00"/>
                </a:solidFill>
              </a:rPr>
              <a:t>аудирования</a:t>
            </a:r>
            <a:r>
              <a:rPr lang="ru-RU" sz="2400" b="1" dirty="0" smtClean="0">
                <a:solidFill>
                  <a:srgbClr val="004C00"/>
                </a:solidFill>
              </a:rPr>
              <a:t> должны в </a:t>
            </a:r>
            <a:r>
              <a:rPr lang="ru-RU" sz="2400" b="1" u="sng" dirty="0" smtClean="0">
                <a:solidFill>
                  <a:srgbClr val="004C00"/>
                </a:solidFill>
              </a:rPr>
              <a:t>форме ППЭ-9-05-01 </a:t>
            </a:r>
            <a:r>
              <a:rPr lang="ru-RU" sz="2400" b="1" dirty="0" smtClean="0">
                <a:solidFill>
                  <a:srgbClr val="004C00"/>
                </a:solidFill>
              </a:rPr>
              <a:t>отметить номер варианта КИМ экзаменующихся</a:t>
            </a:r>
          </a:p>
          <a:p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0"/>
            <a:ext cx="8229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аудир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3861048"/>
            <a:ext cx="345465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29523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DB5503"/>
                </a:solidFill>
              </a:rPr>
              <a:t>Иностранный язык (У)</a:t>
            </a:r>
            <a:endParaRPr lang="ru-RU" b="1" dirty="0" smtClean="0">
              <a:solidFill>
                <a:srgbClr val="C00000"/>
              </a:solidFill>
            </a:endParaRPr>
          </a:p>
          <a:p>
            <a:pPr indent="34290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244923"/>
                </a:solidFill>
              </a:rPr>
              <a:t> </a:t>
            </a:r>
            <a:r>
              <a:rPr lang="ru-RU" sz="2200" dirty="0" smtClean="0">
                <a:solidFill>
                  <a:srgbClr val="244923"/>
                </a:solidFill>
              </a:rPr>
              <a:t>После завершения выполнения экзаменационной работы технический специалист или организатор дает обучающемуся </a:t>
            </a:r>
            <a:r>
              <a:rPr lang="ru-RU" sz="2200" b="1" dirty="0" smtClean="0">
                <a:solidFill>
                  <a:srgbClr val="244923"/>
                </a:solidFill>
              </a:rPr>
              <a:t>прослушать  фрагменты записи</a:t>
            </a:r>
            <a:r>
              <a:rPr lang="ru-RU" sz="2200" dirty="0" smtClean="0">
                <a:solidFill>
                  <a:srgbClr val="244923"/>
                </a:solidFill>
              </a:rPr>
              <a:t> его ответа. В форме ППЭ-9 14</a:t>
            </a:r>
            <a:r>
              <a:rPr lang="ru-RU" sz="2200" i="1" dirty="0" smtClean="0">
                <a:solidFill>
                  <a:srgbClr val="244923"/>
                </a:solidFill>
              </a:rPr>
              <a:t>, графе 11 «Ответ прослушан» </a:t>
            </a:r>
            <a:r>
              <a:rPr lang="ru-RU" sz="2200" dirty="0" smtClean="0">
                <a:solidFill>
                  <a:srgbClr val="244923"/>
                </a:solidFill>
              </a:rPr>
              <a:t>организатор ставит метку, а </a:t>
            </a:r>
            <a:r>
              <a:rPr lang="ru-RU" sz="2200" b="1" dirty="0" smtClean="0">
                <a:solidFill>
                  <a:srgbClr val="244923"/>
                </a:solidFill>
              </a:rPr>
              <a:t>участник подписью </a:t>
            </a:r>
            <a:r>
              <a:rPr lang="ru-RU" sz="2200" dirty="0" smtClean="0">
                <a:solidFill>
                  <a:srgbClr val="244923"/>
                </a:solidFill>
              </a:rPr>
              <a:t>в графе 15 </a:t>
            </a:r>
            <a:r>
              <a:rPr lang="ru-RU" sz="2200" b="1" dirty="0" smtClean="0">
                <a:solidFill>
                  <a:srgbClr val="244923"/>
                </a:solidFill>
              </a:rPr>
              <a:t>подтверждает удовлетворительное качество записи</a:t>
            </a:r>
            <a:r>
              <a:rPr lang="ru-RU" sz="2200" dirty="0" smtClean="0">
                <a:solidFill>
                  <a:srgbClr val="244923"/>
                </a:solidFill>
              </a:rPr>
              <a:t>.</a:t>
            </a:r>
          </a:p>
          <a:p>
            <a:pPr indent="342900">
              <a:lnSpc>
                <a:spcPct val="90000"/>
              </a:lnSpc>
              <a:buNone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" y="2924944"/>
            <a:ext cx="9468543" cy="3933056"/>
            <a:chOff x="1" y="2852936"/>
            <a:chExt cx="9468543" cy="400506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2852936"/>
              <a:ext cx="9468543" cy="400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7236296" y="5805264"/>
              <a:ext cx="1907704" cy="36004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8316416" y="5445224"/>
              <a:ext cx="504056" cy="5040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2924944"/>
            <a:ext cx="9324528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kern="0" dirty="0" smtClean="0">
                <a:solidFill>
                  <a:srgbClr val="DB5503"/>
                </a:solidFill>
                <a:latin typeface="Arial"/>
                <a:cs typeface="Arial"/>
              </a:rPr>
              <a:t>Информатика</a:t>
            </a:r>
          </a:p>
          <a:p>
            <a:pPr indent="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00"/>
                </a:solidFill>
              </a:rPr>
              <a:t>К выполнению заданий части 2 можно переходить, только сдав выполненные задания части 1 экзаменационной работы.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ru-RU" sz="3200" b="1" kern="0" dirty="0" smtClean="0">
              <a:solidFill>
                <a:srgbClr val="003300"/>
              </a:solidFill>
              <a:latin typeface="Arial"/>
              <a:cs typeface="Arial"/>
            </a:endParaRPr>
          </a:p>
          <a:p>
            <a:pPr indent="288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00"/>
                </a:solidFill>
              </a:rPr>
              <a:t>Проверяемым результатом выполнения задания  части 2 является отдельный файл на каждое задание. Особое внимание – к формату имени сохраняемых файлов (под контролем технического специалиста)</a:t>
            </a:r>
          </a:p>
          <a:p>
            <a:pPr indent="288000">
              <a:lnSpc>
                <a:spcPct val="90000"/>
              </a:lnSpc>
              <a:spcBef>
                <a:spcPct val="20000"/>
              </a:spcBef>
            </a:pPr>
            <a:endParaRPr lang="ru-RU" sz="2400" b="1" kern="0" dirty="0" smtClean="0">
              <a:solidFill>
                <a:srgbClr val="003300"/>
              </a:solidFill>
              <a:latin typeface="Arial"/>
              <a:cs typeface="Arial"/>
            </a:endParaRPr>
          </a:p>
          <a:p>
            <a:pPr lvl="0" indent="288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00"/>
                </a:solidFill>
              </a:rPr>
              <a:t>Если экзаменуемый не решает задания части 2 экзамена, то </a:t>
            </a:r>
            <a:r>
              <a:rPr lang="ru-RU" sz="2400" b="1" u="sng" dirty="0" smtClean="0">
                <a:solidFill>
                  <a:srgbClr val="003300"/>
                </a:solidFill>
              </a:rPr>
              <a:t>он все равно должен будет пройти регистрацию в ПМКТ</a:t>
            </a:r>
            <a:r>
              <a:rPr lang="ru-RU" sz="2400" dirty="0" smtClean="0">
                <a:solidFill>
                  <a:srgbClr val="003300"/>
                </a:solidFill>
              </a:rPr>
              <a:t>, ознакомиться с заданиями и если ему не удастся выполнить задания, то он завершает работу в присутствии организатора. </a:t>
            </a:r>
            <a:endParaRPr lang="ru-RU" sz="3200" kern="0" dirty="0">
              <a:solidFill>
                <a:srgbClr val="0033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764" y="188640"/>
            <a:ext cx="8820472" cy="6192688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DB5503"/>
                </a:solidFill>
              </a:rPr>
              <a:t>Физика</a:t>
            </a:r>
          </a:p>
          <a:p>
            <a:r>
              <a:rPr lang="ru-RU" sz="2400" dirty="0" smtClean="0">
                <a:solidFill>
                  <a:srgbClr val="244923"/>
                </a:solidFill>
              </a:rPr>
              <a:t>Каждый комплект оборудования размещается в отдельном лотке, на который прикрепляется </a:t>
            </a:r>
            <a:r>
              <a:rPr lang="ru-RU" sz="2400" b="1" dirty="0" smtClean="0">
                <a:solidFill>
                  <a:srgbClr val="244923"/>
                </a:solidFill>
              </a:rPr>
              <a:t>чётко написанный его идентификационный номер</a:t>
            </a:r>
            <a:r>
              <a:rPr lang="ru-RU" sz="2400" dirty="0" smtClean="0">
                <a:solidFill>
                  <a:srgbClr val="244923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244923"/>
                </a:solidFill>
              </a:rPr>
              <a:t>Специалист оформляет </a:t>
            </a:r>
            <a:r>
              <a:rPr lang="ru-RU" sz="2400" b="1" dirty="0" smtClean="0">
                <a:solidFill>
                  <a:srgbClr val="244923"/>
                </a:solidFill>
              </a:rPr>
              <a:t>для каждого лотка бланк со спецификациями оборудования с указанием идентификационного номера лотка по форме </a:t>
            </a:r>
            <a:r>
              <a:rPr lang="ru-RU" sz="2400" dirty="0" smtClean="0">
                <a:solidFill>
                  <a:srgbClr val="244923"/>
                </a:solidFill>
              </a:rPr>
              <a:t>(заранее)</a:t>
            </a:r>
          </a:p>
          <a:p>
            <a:r>
              <a:rPr lang="ru-RU" sz="2400" dirty="0" smtClean="0">
                <a:solidFill>
                  <a:srgbClr val="244923"/>
                </a:solidFill>
              </a:rPr>
              <a:t>В бланке со  </a:t>
            </a:r>
            <a:r>
              <a:rPr lang="ru-RU" sz="2400" b="1" dirty="0" smtClean="0">
                <a:solidFill>
                  <a:srgbClr val="244923"/>
                </a:solidFill>
              </a:rPr>
              <a:t>спецификациями комплектов оборудования в соответствии с заданием варианта КИМ обводит в кружок номер комплекта </a:t>
            </a:r>
            <a:r>
              <a:rPr lang="ru-RU" sz="2400" dirty="0" smtClean="0">
                <a:solidFill>
                  <a:srgbClr val="244923"/>
                </a:solidFill>
              </a:rPr>
              <a:t>и</a:t>
            </a:r>
            <a:r>
              <a:rPr lang="ru-RU" sz="2400" b="1" dirty="0" smtClean="0">
                <a:solidFill>
                  <a:srgbClr val="244923"/>
                </a:solidFill>
              </a:rPr>
              <a:t> </a:t>
            </a:r>
            <a:r>
              <a:rPr lang="ru-RU" sz="2400" dirty="0" smtClean="0">
                <a:solidFill>
                  <a:srgbClr val="244923"/>
                </a:solidFill>
              </a:rPr>
              <a:t>записывает код бланка №1, название и код предмета, номер варианта участника ОГЭ</a:t>
            </a:r>
          </a:p>
          <a:p>
            <a:r>
              <a:rPr lang="ru-RU" sz="2400" b="1" u="sng" dirty="0" smtClean="0">
                <a:solidFill>
                  <a:srgbClr val="DE0000"/>
                </a:solidFill>
              </a:rPr>
              <a:t>Выдавать бланки спецификации вместе с лотками с оборудованием участникам ОГЭ категорически запрещается!</a:t>
            </a:r>
          </a:p>
          <a:p>
            <a:r>
              <a:rPr lang="ru-RU" sz="2400" dirty="0" smtClean="0">
                <a:solidFill>
                  <a:srgbClr val="244923"/>
                </a:solidFill>
              </a:rPr>
              <a:t>Бланки спецификации вкладываются организатором в пакет с бланками №2</a:t>
            </a:r>
          </a:p>
          <a:p>
            <a:r>
              <a:rPr lang="ru-RU" sz="2400" b="1" u="sng" dirty="0" smtClean="0">
                <a:solidFill>
                  <a:srgbClr val="DE0000"/>
                </a:solidFill>
              </a:rPr>
              <a:t>Бланки спецификации заполняются (включая указание номера бланка   № 1) и вкладываются в возвратные пакеты даже на тех участников, которые отказались от выполнения лабораторной работы !</a:t>
            </a:r>
          </a:p>
          <a:p>
            <a:pPr>
              <a:buNone/>
            </a:pPr>
            <a:endParaRPr lang="ru-RU" sz="2400" u="sng" dirty="0">
              <a:solidFill>
                <a:srgbClr val="D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4C00"/>
                </a:solidFill>
              </a:rPr>
              <a:t>Динамика предпочтений участников ОГЭ</a:t>
            </a:r>
            <a:endParaRPr lang="ru-RU" sz="3600" b="1" dirty="0">
              <a:solidFill>
                <a:srgbClr val="004C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84368" y="0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 2019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2588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DB5503"/>
                </a:solidFill>
              </a:rPr>
              <a:t>Бланк №1</a:t>
            </a:r>
            <a:endParaRPr lang="ru-RU" b="1" dirty="0">
              <a:solidFill>
                <a:srgbClr val="DB550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363272" cy="429309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Автоматически заполнены: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3300"/>
                </a:solidFill>
              </a:rPr>
              <a:t>код бланка (является индивидуальным)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3300"/>
                </a:solidFill>
              </a:rPr>
              <a:t>дата экзамена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3300"/>
                </a:solidFill>
              </a:rPr>
              <a:t>код предмета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3300"/>
                </a:solidFill>
              </a:rPr>
              <a:t>название предмета</a:t>
            </a:r>
          </a:p>
          <a:p>
            <a:pPr>
              <a:spcBef>
                <a:spcPts val="1200"/>
              </a:spcBef>
              <a:buNone/>
            </a:pPr>
            <a:r>
              <a:rPr lang="ru-RU" sz="2800" dirty="0" smtClean="0">
                <a:solidFill>
                  <a:srgbClr val="EA7500"/>
                </a:solidFill>
              </a:rPr>
              <a:t>Распространенные ошибки- путаются </a:t>
            </a:r>
            <a:r>
              <a:rPr lang="ru-RU" sz="2800" u="sng" dirty="0" smtClean="0">
                <a:solidFill>
                  <a:srgbClr val="EA7500"/>
                </a:solidFill>
              </a:rPr>
              <a:t>Код ОО </a:t>
            </a:r>
            <a:r>
              <a:rPr lang="ru-RU" sz="2800" dirty="0" smtClean="0">
                <a:solidFill>
                  <a:srgbClr val="EA7500"/>
                </a:solidFill>
              </a:rPr>
              <a:t>и </a:t>
            </a:r>
            <a:r>
              <a:rPr lang="ru-RU" sz="2800" u="sng" dirty="0" smtClean="0">
                <a:solidFill>
                  <a:srgbClr val="EA7500"/>
                </a:solidFill>
              </a:rPr>
              <a:t>Код ППЭ </a:t>
            </a:r>
            <a:r>
              <a:rPr lang="ru-RU" sz="2800" dirty="0" smtClean="0">
                <a:solidFill>
                  <a:srgbClr val="EA7500"/>
                </a:solidFill>
              </a:rPr>
              <a:t>между собой и с </a:t>
            </a:r>
            <a:r>
              <a:rPr lang="ru-RU" sz="2800" u="sng" dirty="0" smtClean="0">
                <a:solidFill>
                  <a:srgbClr val="EA7500"/>
                </a:solidFill>
              </a:rPr>
              <a:t>номером школы </a:t>
            </a:r>
            <a:r>
              <a:rPr lang="ru-RU" sz="2800" dirty="0" smtClean="0">
                <a:solidFill>
                  <a:srgbClr val="EA7500"/>
                </a:solidFill>
              </a:rPr>
              <a:t>участника.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solidFill>
                <a:srgbClr val="EA75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Бланк №1 использовать строго в дату и экзамен, указанный на нём!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solidFill>
                <a:srgbClr val="0033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BC0000"/>
                </a:solidFill>
              </a:rPr>
              <a:t>Ксерокопирование </a:t>
            </a:r>
            <a:r>
              <a:rPr lang="ru-RU" sz="2800" dirty="0" smtClean="0">
                <a:solidFill>
                  <a:srgbClr val="BC0000"/>
                </a:solidFill>
              </a:rPr>
              <a:t>бланков №1 и №2  </a:t>
            </a:r>
            <a:r>
              <a:rPr lang="ru-RU" sz="2800" dirty="0" smtClean="0">
                <a:solidFill>
                  <a:srgbClr val="BC0000"/>
                </a:solidFill>
              </a:rPr>
              <a:t>запрещено!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1737" t="11745" r="34132" b="62441"/>
          <a:stretch>
            <a:fillRect/>
          </a:stretch>
        </p:blipFill>
        <p:spPr bwMode="auto">
          <a:xfrm>
            <a:off x="4173640" y="0"/>
            <a:ext cx="4970360" cy="2348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293096"/>
            <a:ext cx="8208912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0872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4C00"/>
                </a:solidFill>
                <a:latin typeface="Times New Roman" pitchFamily="18" charset="0"/>
              </a:rPr>
              <a:t>Все бланки ГИА заполняются </a:t>
            </a:r>
            <a:r>
              <a:rPr lang="ru-RU" altLang="ru-RU" sz="3600" b="1" i="1" u="sng" dirty="0" smtClean="0">
                <a:solidFill>
                  <a:srgbClr val="FE0000"/>
                </a:solidFill>
                <a:latin typeface="Times New Roman" pitchFamily="18" charset="0"/>
              </a:rPr>
              <a:t>яркими чёрными чернилами </a:t>
            </a:r>
            <a:r>
              <a:rPr lang="ru-RU" altLang="ru-RU" sz="3600" b="1" i="1" dirty="0" err="1" smtClean="0">
                <a:solidFill>
                  <a:srgbClr val="004C00"/>
                </a:solidFill>
                <a:latin typeface="Times New Roman" pitchFamily="18" charset="0"/>
              </a:rPr>
              <a:t>гелевой</a:t>
            </a:r>
            <a:r>
              <a:rPr lang="ru-RU" altLang="ru-RU" sz="3600" b="1" i="1" dirty="0" smtClean="0">
                <a:solidFill>
                  <a:srgbClr val="004C00"/>
                </a:solidFill>
                <a:latin typeface="Times New Roman" pitchFamily="18" charset="0"/>
              </a:rPr>
              <a:t> или капиллярной ручкой</a:t>
            </a:r>
            <a:endParaRPr lang="ru-RU" sz="3600" dirty="0">
              <a:solidFill>
                <a:srgbClr val="004C00"/>
              </a:solidFill>
            </a:endParaRPr>
          </a:p>
        </p:txBody>
      </p:sp>
      <p:pic>
        <p:nvPicPr>
          <p:cNvPr id="6" name="Рисунок 5" descr="ruchka_gelevaya_g-1_chernaya_05mm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645024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DB5503"/>
                </a:solidFill>
              </a:rPr>
              <a:t>Бланк №2 является двусторонним</a:t>
            </a:r>
          </a:p>
          <a:p>
            <a:pPr>
              <a:buNone/>
            </a:pPr>
            <a:r>
              <a:rPr lang="ru-RU" sz="2400" dirty="0" smtClean="0"/>
              <a:t>Рукописно вносятся:</a:t>
            </a:r>
          </a:p>
          <a:p>
            <a:r>
              <a:rPr lang="ru-RU" sz="2400" b="1" u="sng" dirty="0" smtClean="0"/>
              <a:t>код бланка №1</a:t>
            </a:r>
          </a:p>
          <a:p>
            <a:r>
              <a:rPr lang="ru-RU" sz="2400" b="1" dirty="0" smtClean="0"/>
              <a:t>номер варианта</a:t>
            </a:r>
          </a:p>
          <a:p>
            <a:r>
              <a:rPr lang="ru-RU" sz="2400" b="1" dirty="0" smtClean="0"/>
              <a:t>код предмета</a:t>
            </a:r>
          </a:p>
          <a:p>
            <a:r>
              <a:rPr lang="ru-RU" sz="2400" b="1" dirty="0" smtClean="0"/>
              <a:t>название предмета</a:t>
            </a: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0"/>
            <a:ext cx="8229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 2018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ая фигурная скобка 8"/>
          <p:cNvSpPr/>
          <p:nvPr/>
        </p:nvSpPr>
        <p:spPr>
          <a:xfrm rot="10800000" flipH="1">
            <a:off x="3635896" y="3645024"/>
            <a:ext cx="936104" cy="18002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60032" y="3645024"/>
            <a:ext cx="3024336" cy="194421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A7500"/>
                </a:solidFill>
              </a:rPr>
              <a:t>должны соответствовать информации, внесённой в бланк ответов № 1</a:t>
            </a:r>
            <a:endParaRPr lang="ru-RU" sz="2400" b="1" dirty="0">
              <a:solidFill>
                <a:srgbClr val="EA75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9512" y="5524344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Организатор обязательно просматривает полноту и правильность заполнения бланков №2,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включая дополнительных!!!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79103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 smtClean="0">
                <a:solidFill>
                  <a:srgbClr val="004C00"/>
                </a:solidFill>
                <a:latin typeface="Cambria" panose="02040503050406030204" pitchFamily="18" charset="0"/>
              </a:rPr>
              <a:t>Выдача дополнительного бланка</a:t>
            </a:r>
            <a:endParaRPr lang="ru-RU" sz="2000" b="1" cap="all" dirty="0">
              <a:solidFill>
                <a:srgbClr val="004C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168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1.Удостовериться, что Бланк ответов №2 заполнен с обеих сторон</a:t>
            </a:r>
            <a:endParaRPr lang="ru-RU" b="1" dirty="0">
              <a:solidFill>
                <a:srgbClr val="0033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420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2. Выдать дополнительный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</a:rPr>
              <a:t>бланк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ответов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</a:rPr>
              <a:t>№2 участнику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160068"/>
            <a:ext cx="8748464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организатор должен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292489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3. Перенести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</a:rPr>
              <a:t>номер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бланка №1 в дополнительный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</a:rPr>
              <a:t>бланк ответов №2,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указать, что бланк является дополнительным </a:t>
            </a:r>
            <a:endParaRPr lang="ru-RU" b="1" dirty="0">
              <a:solidFill>
                <a:srgbClr val="0033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34289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4. Заполнить </a:t>
            </a:r>
            <a:r>
              <a:rPr lang="ru-RU" b="1" dirty="0">
                <a:solidFill>
                  <a:srgbClr val="003300"/>
                </a:solidFill>
                <a:latin typeface="Cambria" panose="02040503050406030204" pitchFamily="18" charset="0"/>
              </a:rPr>
              <a:t>ведомость выдачи 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(</a:t>
            </a:r>
            <a:r>
              <a:rPr lang="ru-RU" b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ППЭ-05-02)</a:t>
            </a:r>
            <a:endParaRPr lang="ru-RU" b="1" dirty="0">
              <a:solidFill>
                <a:srgbClr val="0033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210946" name="Picture 2" descr="https://im0-tub-ru.yandex.net/i?id=f8f019af48f5edf9174aa70486336b3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444"/>
            <a:ext cx="2030838" cy="27805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 bwMode="auto">
          <a:xfrm>
            <a:off x="467544" y="4210779"/>
            <a:ext cx="6048672" cy="1892826"/>
          </a:xfrm>
          <a:prstGeom prst="rect">
            <a:avLst/>
          </a:prstGeom>
          <a:noFill/>
          <a:ln w="25400">
            <a:solidFill>
              <a:srgbClr val="F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4C00"/>
                </a:solidFill>
                <a:latin typeface="Cambria" pitchFamily="18" charset="0"/>
              </a:rPr>
              <a:t>Бланки </a:t>
            </a:r>
            <a:r>
              <a:rPr lang="ru-RU" b="1" dirty="0" smtClean="0">
                <a:solidFill>
                  <a:srgbClr val="004C00"/>
                </a:solidFill>
                <a:latin typeface="Cambria" pitchFamily="18" charset="0"/>
              </a:rPr>
              <a:t>удаленных </a:t>
            </a:r>
            <a:r>
              <a:rPr lang="ru-RU" b="1" dirty="0" smtClean="0">
                <a:solidFill>
                  <a:srgbClr val="004C00"/>
                </a:solidFill>
                <a:latin typeface="Cambria" pitchFamily="18" charset="0"/>
              </a:rPr>
              <a:t>и не закончивших экзамен по уважительной причине участников (с соответствующими отметками) упаковываются в аудитории и указываются в ведомостях вместе со всеми использованными бланками</a:t>
            </a:r>
            <a:r>
              <a:rPr lang="ru-RU" sz="1400" b="1" dirty="0" smtClean="0">
                <a:solidFill>
                  <a:srgbClr val="004C00"/>
                </a:solidFill>
                <a:latin typeface="Cambria" pitchFamily="18" charset="0"/>
              </a:rPr>
              <a:t>.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2449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836712"/>
            <a:ext cx="8568952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1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4000" b="1" kern="0" dirty="0" smtClean="0">
                <a:solidFill>
                  <a:srgbClr val="244923"/>
                </a:solidFill>
                <a:latin typeface="Times New Roman" pitchFamily="18" charset="0"/>
                <a:cs typeface="Times New Roman" pitchFamily="18" charset="0"/>
              </a:rPr>
              <a:t>Замена экзаменационных материалов</a:t>
            </a:r>
            <a:r>
              <a:rPr lang="ru-RU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При обнаружении дефектных и (или) испорченных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КИМов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</a:rPr>
              <a:t>– руководитель ППЭ </a:t>
            </a:r>
            <a:r>
              <a:rPr lang="ru-RU" sz="2400" dirty="0" smtClean="0">
                <a:latin typeface="Times New Roman" pitchFamily="18" charset="0"/>
              </a:rPr>
              <a:t>заменяет их </a:t>
            </a:r>
            <a:r>
              <a:rPr lang="ru-RU" sz="2400" dirty="0" err="1" smtClean="0">
                <a:latin typeface="Times New Roman" pitchFamily="18" charset="0"/>
              </a:rPr>
              <a:t>КИМами</a:t>
            </a:r>
            <a:r>
              <a:rPr lang="ru-RU" sz="2400" dirty="0" smtClean="0">
                <a:latin typeface="Times New Roman" pitchFamily="18" charset="0"/>
              </a:rPr>
              <a:t> соответствующего варианта из резервного пакета, бланки при этом не меняются (проверить соответствие варианта в бланках и новых </a:t>
            </a:r>
            <a:r>
              <a:rPr lang="ru-RU" sz="2400" dirty="0" err="1" smtClean="0">
                <a:latin typeface="Times New Roman" pitchFamily="18" charset="0"/>
              </a:rPr>
              <a:t>КИМах</a:t>
            </a:r>
            <a:r>
              <a:rPr lang="ru-RU" sz="2400" dirty="0" smtClean="0">
                <a:latin typeface="Times New Roman" pitchFamily="18" charset="0"/>
              </a:rPr>
              <a:t>)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При обнаружении дефектных и (или) испорченных бланков №1, бланков №2 </a:t>
            </a:r>
            <a:r>
              <a:rPr lang="ru-RU" sz="2400" dirty="0" smtClean="0">
                <a:latin typeface="Times New Roman" pitchFamily="18" charset="0"/>
              </a:rPr>
              <a:t> - </a:t>
            </a:r>
            <a:r>
              <a:rPr lang="ru-RU" sz="2400" b="1" u="sng" dirty="0" smtClean="0">
                <a:latin typeface="Times New Roman" pitchFamily="18" charset="0"/>
              </a:rPr>
              <a:t>руководитель ППЭ </a:t>
            </a:r>
            <a:r>
              <a:rPr lang="ru-RU" sz="2400" dirty="0" smtClean="0">
                <a:latin typeface="Times New Roman" pitchFamily="18" charset="0"/>
              </a:rPr>
              <a:t>заменяет их обучающемуся бланками из резервного пакета, в дальнейшем бланки оформляются как полученные из резервного пакета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При ошибке в написании фамилии, имени или отчества и пр. </a:t>
            </a:r>
            <a:r>
              <a:rPr lang="ru-RU" sz="2400" dirty="0" smtClean="0">
                <a:latin typeface="Times New Roman" pitchFamily="18" charset="0"/>
              </a:rPr>
              <a:t>в бланках – обучающийся вносит изменения непосредственно бланках, написав правильные буквы </a:t>
            </a:r>
            <a:r>
              <a:rPr lang="ru-RU" sz="2400" dirty="0" smtClean="0">
                <a:latin typeface="Times New Roman" pitchFamily="18" charset="0"/>
              </a:rPr>
              <a:t>рядом в клетке с ошибочно внесенными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4C00"/>
                </a:solidFill>
              </a:rPr>
              <a:t>Знак «</a:t>
            </a:r>
            <a:r>
              <a:rPr lang="en-US" b="1" dirty="0" smtClean="0">
                <a:solidFill>
                  <a:srgbClr val="004C00"/>
                </a:solidFill>
              </a:rPr>
              <a:t>Z</a:t>
            </a:r>
            <a:r>
              <a:rPr lang="ru-RU" b="1" dirty="0" smtClean="0">
                <a:solidFill>
                  <a:srgbClr val="004C00"/>
                </a:solidFill>
              </a:rPr>
              <a:t>»</a:t>
            </a:r>
            <a:endParaRPr lang="ru-RU" b="1" dirty="0">
              <a:solidFill>
                <a:srgbClr val="004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indent="342900">
              <a:buNone/>
            </a:pPr>
            <a:r>
              <a:rPr lang="ru-RU" u="sng" dirty="0" smtClean="0">
                <a:solidFill>
                  <a:srgbClr val="004C00"/>
                </a:solidFill>
              </a:rPr>
              <a:t>Ставится организатором обязательно</a:t>
            </a:r>
            <a:r>
              <a:rPr lang="ru-RU" dirty="0" smtClean="0">
                <a:solidFill>
                  <a:srgbClr val="004C00"/>
                </a:solidFill>
              </a:rPr>
              <a:t>, но только при остатке свободного места на бланке №2 после ответа учащегося</a:t>
            </a:r>
          </a:p>
          <a:p>
            <a:pPr indent="342900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DB5503"/>
                </a:solidFill>
              </a:rPr>
              <a:t>НЕЛЬЗЯ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DB5503"/>
                </a:solidFill>
              </a:rPr>
              <a:t>ставить знак  «</a:t>
            </a:r>
            <a:r>
              <a:rPr lang="en-US" b="1" dirty="0" smtClean="0">
                <a:solidFill>
                  <a:srgbClr val="DB5503"/>
                </a:solidFill>
              </a:rPr>
              <a:t>Z</a:t>
            </a:r>
            <a:r>
              <a:rPr lang="ru-RU" b="1" dirty="0" smtClean="0">
                <a:solidFill>
                  <a:srgbClr val="DB5503"/>
                </a:solidFill>
              </a:rPr>
              <a:t>»  в бланках №1,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DB5503"/>
                </a:solidFill>
              </a:rPr>
              <a:t>в любых формах ГИА-9 </a:t>
            </a:r>
            <a:endParaRPr lang="ru-RU" b="1" dirty="0">
              <a:solidFill>
                <a:srgbClr val="DB55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424936" cy="5505475"/>
          </a:xfrm>
        </p:spPr>
        <p:txBody>
          <a:bodyPr/>
          <a:lstStyle/>
          <a:p>
            <a:pPr marL="0">
              <a:spcBef>
                <a:spcPts val="600"/>
              </a:spcBef>
            </a:pPr>
            <a:r>
              <a:rPr lang="ru-RU" sz="2800" dirty="0" smtClean="0"/>
              <a:t>Организаторы проверяют правильность заполнения бланков участниками до начала экзамена.</a:t>
            </a:r>
          </a:p>
          <a:p>
            <a:pPr marL="0">
              <a:spcBef>
                <a:spcPts val="600"/>
              </a:spcBef>
              <a:buNone/>
            </a:pPr>
            <a:endParaRPr lang="ru-RU" sz="2800" dirty="0" smtClean="0"/>
          </a:p>
          <a:p>
            <a:pPr marL="0">
              <a:spcBef>
                <a:spcPts val="600"/>
              </a:spcBef>
              <a:buNone/>
            </a:pPr>
            <a:endParaRPr lang="ru-RU" sz="2800" dirty="0" smtClean="0"/>
          </a:p>
          <a:p>
            <a:r>
              <a:rPr lang="ru-RU" sz="2800" dirty="0" smtClean="0"/>
              <a:t>Досрочная сдача экзаменационных материалов </a:t>
            </a:r>
            <a:r>
              <a:rPr lang="ru-RU" sz="2800" b="1" dirty="0" smtClean="0"/>
              <a:t>прекращается за 15 минут до окончания экзамена. </a:t>
            </a:r>
            <a:r>
              <a:rPr lang="ru-RU" sz="2800" dirty="0" smtClean="0"/>
              <a:t>В аудитории до официального завершения экзамена </a:t>
            </a:r>
            <a:r>
              <a:rPr lang="ru-RU" sz="2800" b="1" dirty="0" smtClean="0"/>
              <a:t>должны оставаться не менее 2 -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участников</a:t>
            </a:r>
            <a:r>
              <a:rPr lang="ru-RU" sz="2800" dirty="0" smtClean="0"/>
              <a:t> ГИА-9.</a:t>
            </a:r>
          </a:p>
          <a:p>
            <a:pPr>
              <a:lnSpc>
                <a:spcPct val="90000"/>
              </a:lnSpc>
              <a:buNone/>
            </a:pPr>
            <a:endParaRPr lang="ru-RU" dirty="0"/>
          </a:p>
        </p:txBody>
      </p:sp>
      <p:pic>
        <p:nvPicPr>
          <p:cNvPr id="1028" name="Picture 4" descr="ÐÐ°ÑÑÐ¸Ð½ÐºÐ¸ Ð¿Ð¾ Ð·Ð°Ð¿ÑÐ¾ÑÑ ÑÐ°ÑÑ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2913">
            <a:off x="6867095" y="4787991"/>
            <a:ext cx="1650504" cy="1650504"/>
          </a:xfrm>
          <a:prstGeom prst="rect">
            <a:avLst/>
          </a:prstGeom>
          <a:noFill/>
        </p:spPr>
      </p:pic>
      <p:pic>
        <p:nvPicPr>
          <p:cNvPr id="8" name="Picture 5" descr="C:\Users\Света\Desktop\ОН_картинки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96752"/>
            <a:ext cx="1511300" cy="134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1444"/>
          </a:xfrm>
        </p:spPr>
        <p:txBody>
          <a:bodyPr/>
          <a:lstStyle/>
          <a:p>
            <a:r>
              <a:rPr lang="ru-RU" sz="3000" b="1" dirty="0">
                <a:solidFill>
                  <a:srgbClr val="DB5503"/>
                </a:solidFill>
              </a:rPr>
              <a:t>Формирование пакетов ОГЭ в аудитории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748464" cy="56777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u="sng" dirty="0">
                <a:solidFill>
                  <a:srgbClr val="003300"/>
                </a:solidFill>
              </a:rPr>
              <a:t>Организатор формирует </a:t>
            </a:r>
            <a:r>
              <a:rPr lang="ru-RU" sz="2800" b="1" u="sng" dirty="0">
                <a:solidFill>
                  <a:srgbClr val="003300"/>
                </a:solidFill>
              </a:rPr>
              <a:t>четыре</a:t>
            </a:r>
            <a:r>
              <a:rPr lang="ru-RU" sz="2800" u="sng" dirty="0">
                <a:solidFill>
                  <a:srgbClr val="003300"/>
                </a:solidFill>
              </a:rPr>
              <a:t> стопки ЭМ</a:t>
            </a:r>
            <a:r>
              <a:rPr lang="ru-RU" sz="2800" u="sng" dirty="0" smtClean="0">
                <a:solidFill>
                  <a:srgbClr val="003300"/>
                </a:solidFill>
              </a:rPr>
              <a:t>:</a:t>
            </a:r>
          </a:p>
          <a:p>
            <a:pPr>
              <a:buNone/>
            </a:pPr>
            <a:endParaRPr lang="ru-RU" sz="2800" u="sng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rgbClr val="003300"/>
              </a:solidFill>
            </a:endParaRPr>
          </a:p>
          <a:p>
            <a:pPr marL="432000">
              <a:spcBef>
                <a:spcPts val="2400"/>
              </a:spcBef>
              <a:buNone/>
            </a:pPr>
            <a:endParaRPr lang="ru-RU" sz="2800" u="sng" dirty="0" smtClean="0">
              <a:solidFill>
                <a:srgbClr val="003300"/>
              </a:solidFill>
            </a:endParaRPr>
          </a:p>
          <a:p>
            <a:pPr marL="432000">
              <a:spcBef>
                <a:spcPts val="2400"/>
              </a:spcBef>
              <a:buNone/>
            </a:pPr>
            <a:endParaRPr lang="ru-RU" sz="2400" u="sng" dirty="0" smtClean="0">
              <a:solidFill>
                <a:srgbClr val="003300"/>
              </a:solidFill>
            </a:endParaRPr>
          </a:p>
          <a:p>
            <a:pPr marL="432000">
              <a:spcBef>
                <a:spcPts val="2400"/>
              </a:spcBef>
              <a:buNone/>
            </a:pPr>
            <a:endParaRPr lang="ru-RU" sz="2400" u="sng" dirty="0" smtClean="0">
              <a:solidFill>
                <a:srgbClr val="003300"/>
              </a:solidFill>
            </a:endParaRPr>
          </a:p>
          <a:p>
            <a:pPr marL="432000">
              <a:spcBef>
                <a:spcPts val="2400"/>
              </a:spcBef>
              <a:buNone/>
            </a:pPr>
            <a:r>
              <a:rPr lang="ru-RU" sz="2400" u="sng" dirty="0" smtClean="0">
                <a:solidFill>
                  <a:srgbClr val="003300"/>
                </a:solidFill>
              </a:rPr>
              <a:t>К </a:t>
            </a:r>
            <a:r>
              <a:rPr lang="ru-RU" sz="2400" u="sng" dirty="0">
                <a:solidFill>
                  <a:srgbClr val="003300"/>
                </a:solidFill>
              </a:rPr>
              <a:t>пакетам прилагаются</a:t>
            </a:r>
            <a:r>
              <a:rPr lang="ru-RU" sz="2800" dirty="0">
                <a:solidFill>
                  <a:srgbClr val="00330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300" dirty="0">
                <a:solidFill>
                  <a:srgbClr val="003300"/>
                </a:solidFill>
              </a:rPr>
              <a:t>протоколы проведения ГИА-9 в аудиториях ППЭ-9 </a:t>
            </a:r>
            <a:r>
              <a:rPr lang="ru-RU" sz="2300" i="1" dirty="0" smtClean="0">
                <a:solidFill>
                  <a:srgbClr val="003300"/>
                </a:solidFill>
              </a:rPr>
              <a:t>(ППЭ-9-05-02 – </a:t>
            </a:r>
            <a:r>
              <a:rPr lang="ru-RU" sz="2300" i="1" dirty="0">
                <a:solidFill>
                  <a:srgbClr val="003300"/>
                </a:solidFill>
              </a:rPr>
              <a:t>Сборник форм ГИА-9</a:t>
            </a:r>
            <a:r>
              <a:rPr lang="ru-RU" sz="2300" i="1" dirty="0" smtClean="0">
                <a:solidFill>
                  <a:srgbClr val="0033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003300"/>
                </a:solidFill>
              </a:rPr>
              <a:t>На экзамене по иностранному языку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3300"/>
                </a:solidFill>
              </a:rPr>
              <a:t>       -Протокол проведения ГИА в аудитории подготовки (ППЭ-9-05-02-У );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3300"/>
                </a:solidFill>
              </a:rPr>
              <a:t>       -Протокол проведения ГИА в аудитории проведения (ППЭ-9-05-03-У);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3300"/>
                </a:solidFill>
              </a:rPr>
              <a:t>       -Ведомость перемещения участников экзамена (ППЭ-9-05-04-У)</a:t>
            </a:r>
          </a:p>
          <a:p>
            <a:pPr>
              <a:spcBef>
                <a:spcPts val="0"/>
              </a:spcBef>
            </a:pPr>
            <a:r>
              <a:rPr lang="ru-RU" sz="2300" dirty="0" smtClean="0"/>
              <a:t>Ведомость коррекции персональных данных участников экзамена в аудитории (ППЭ-9-12-02)</a:t>
            </a:r>
            <a:endParaRPr lang="ru-RU" sz="2300" dirty="0" smtClean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</a:pPr>
            <a:endParaRPr lang="ru-RU" sz="2200" i="1" dirty="0">
              <a:solidFill>
                <a:srgbClr val="00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0"/>
            <a:ext cx="8229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96752"/>
            <a:ext cx="1944216" cy="29523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пакет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бланки №</a:t>
            </a:r>
            <a:r>
              <a:rPr lang="ru-RU" sz="3000" b="1" dirty="0" smtClean="0">
                <a:solidFill>
                  <a:schemeClr val="tx1"/>
                </a:solidFill>
              </a:rPr>
              <a:t>1</a:t>
            </a:r>
          </a:p>
          <a:p>
            <a:pPr lvl="0" algn="ctr"/>
            <a:r>
              <a:rPr lang="ru-RU" sz="1400" b="1" u="sng" kern="0" dirty="0" smtClean="0">
                <a:solidFill>
                  <a:srgbClr val="EA7500"/>
                </a:solidFill>
              </a:rPr>
              <a:t>В ВОЗВРАТНОМ </a:t>
            </a:r>
            <a:r>
              <a:rPr lang="ru-RU" sz="1400" b="1" u="sng" kern="0" dirty="0" smtClean="0">
                <a:solidFill>
                  <a:srgbClr val="EA7500"/>
                </a:solidFill>
              </a:rPr>
              <a:t>МАРКИРОВАННОМ </a:t>
            </a:r>
            <a:r>
              <a:rPr lang="ru-RU" sz="1400" b="1" u="sng" kern="0" dirty="0" smtClean="0">
                <a:solidFill>
                  <a:srgbClr val="EA7500"/>
                </a:solidFill>
              </a:rPr>
              <a:t>ПАКЕТЕ</a:t>
            </a:r>
          </a:p>
          <a:p>
            <a:pPr algn="ctr"/>
            <a:endParaRPr lang="ru-RU" sz="3000" b="1" dirty="0" smtClean="0">
              <a:solidFill>
                <a:schemeClr val="tx1"/>
              </a:solidFill>
            </a:endParaRPr>
          </a:p>
          <a:p>
            <a:pPr algn="ctr"/>
            <a:endParaRPr lang="ru-RU" sz="3000" dirty="0" smtClean="0">
              <a:solidFill>
                <a:schemeClr val="tx1"/>
              </a:solidFill>
            </a:endParaRPr>
          </a:p>
          <a:p>
            <a:pPr algn="ctr"/>
            <a:endParaRPr lang="ru-RU" sz="3000" dirty="0" smtClean="0">
              <a:solidFill>
                <a:schemeClr val="tx1"/>
              </a:solidFill>
            </a:endParaRPr>
          </a:p>
          <a:p>
            <a:pPr algn="ctr"/>
            <a:endParaRPr lang="ru-RU" sz="3000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196752"/>
            <a:ext cx="1944216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ru-RU" sz="2800" b="1" kern="0" dirty="0" smtClean="0">
              <a:solidFill>
                <a:srgbClr val="C00000"/>
              </a:solidFill>
            </a:endParaRPr>
          </a:p>
          <a:p>
            <a:pPr algn="ctr">
              <a:lnSpc>
                <a:spcPct val="50000"/>
              </a:lnSpc>
              <a:spcBef>
                <a:spcPts val="0"/>
              </a:spcBef>
            </a:pPr>
            <a:r>
              <a:rPr lang="ru-RU" sz="2800" b="1" kern="0" dirty="0" smtClean="0">
                <a:solidFill>
                  <a:srgbClr val="C00000"/>
                </a:solidFill>
              </a:rPr>
              <a:t>пакет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kern="0" dirty="0" smtClean="0">
                <a:solidFill>
                  <a:srgbClr val="000000"/>
                </a:solidFill>
              </a:rPr>
              <a:t>бланки №2</a:t>
            </a:r>
            <a:r>
              <a:rPr lang="ru-RU" sz="2000" b="1" kern="0" dirty="0" smtClean="0">
                <a:solidFill>
                  <a:srgbClr val="000000"/>
                </a:solidFill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000" b="1" kern="0" dirty="0" smtClean="0">
                <a:solidFill>
                  <a:srgbClr val="000000"/>
                </a:solidFill>
              </a:rPr>
              <a:t> </a:t>
            </a:r>
            <a:r>
              <a:rPr lang="ru-RU" b="1" kern="0" dirty="0" smtClean="0">
                <a:solidFill>
                  <a:srgbClr val="000000"/>
                </a:solidFill>
              </a:rPr>
              <a:t>в том числе дополнительные бланки ответов №2</a:t>
            </a:r>
          </a:p>
          <a:p>
            <a:pPr algn="ctr"/>
            <a:r>
              <a:rPr lang="ru-RU" sz="1100" b="1" kern="0" dirty="0" smtClean="0">
                <a:solidFill>
                  <a:srgbClr val="000000"/>
                </a:solidFill>
              </a:rPr>
              <a:t>(+спецификация оборудования по физике)</a:t>
            </a:r>
          </a:p>
          <a:p>
            <a:pPr algn="ctr"/>
            <a:r>
              <a:rPr lang="ru-RU" sz="1100" b="1" u="sng" kern="0" dirty="0" smtClean="0">
                <a:solidFill>
                  <a:srgbClr val="EA7500"/>
                </a:solidFill>
              </a:rPr>
              <a:t>В ВОЗВРАТНОМ </a:t>
            </a:r>
            <a:r>
              <a:rPr lang="ru-RU" sz="1100" b="1" u="sng" kern="0" dirty="0" smtClean="0">
                <a:solidFill>
                  <a:srgbClr val="EA7500"/>
                </a:solidFill>
              </a:rPr>
              <a:t>МАРКИРОВАННОМ </a:t>
            </a:r>
            <a:r>
              <a:rPr lang="ru-RU" sz="1100" b="1" u="sng" kern="0" dirty="0" smtClean="0">
                <a:solidFill>
                  <a:srgbClr val="EA7500"/>
                </a:solidFill>
              </a:rPr>
              <a:t>ПАКЕТЕ</a:t>
            </a:r>
          </a:p>
          <a:p>
            <a:pPr algn="ctr"/>
            <a:endParaRPr lang="ru-RU" sz="2000" b="1" kern="0" dirty="0" smtClean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196752"/>
            <a:ext cx="2016224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пакет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КИМ (ЭР)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(использованные и неиспользованные),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ИК</a:t>
            </a:r>
          </a:p>
          <a:p>
            <a:pPr algn="ctr"/>
            <a:r>
              <a:rPr lang="ru-RU" sz="1600" b="1" u="sng" dirty="0" smtClean="0">
                <a:solidFill>
                  <a:srgbClr val="EA7500"/>
                </a:solidFill>
              </a:rPr>
              <a:t>В </a:t>
            </a:r>
            <a:r>
              <a:rPr lang="ru-RU" sz="1600" b="1" u="sng" dirty="0" smtClean="0">
                <a:solidFill>
                  <a:srgbClr val="EA7500"/>
                </a:solidFill>
              </a:rPr>
              <a:t>ДОСТАВОЧНОМ</a:t>
            </a:r>
            <a:r>
              <a:rPr lang="ru-RU" sz="1600" b="1" u="sng" dirty="0" smtClean="0">
                <a:solidFill>
                  <a:srgbClr val="EA7500"/>
                </a:solidFill>
              </a:rPr>
              <a:t> </a:t>
            </a:r>
            <a:r>
              <a:rPr lang="ru-RU" sz="1600" b="1" u="sng" dirty="0" smtClean="0">
                <a:solidFill>
                  <a:srgbClr val="EA7500"/>
                </a:solidFill>
              </a:rPr>
              <a:t>ПАКЕТЕ</a:t>
            </a:r>
            <a:endParaRPr lang="ru-RU" sz="1600" b="1" u="sng" dirty="0" smtClean="0">
              <a:solidFill>
                <a:srgbClr val="EA7500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1196752"/>
            <a:ext cx="2016224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бланки №2 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дополнительные </a:t>
            </a:r>
            <a:r>
              <a:rPr lang="ru-RU" sz="1700" b="1" dirty="0" smtClean="0">
                <a:solidFill>
                  <a:schemeClr val="tx1"/>
                </a:solidFill>
              </a:rPr>
              <a:t>неиспользованные</a:t>
            </a:r>
          </a:p>
          <a:p>
            <a:pPr algn="ctr"/>
            <a:r>
              <a:rPr lang="ru-RU" sz="1600" b="1" dirty="0" smtClean="0">
                <a:solidFill>
                  <a:srgbClr val="EA7500"/>
                </a:solidFill>
              </a:rPr>
              <a:t>БЕЗ УПАКОВКИ</a:t>
            </a:r>
            <a:endParaRPr lang="ru-RU" sz="1600" dirty="0" smtClean="0">
              <a:solidFill>
                <a:srgbClr val="EA7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44923"/>
                </a:solidFill>
              </a:rPr>
              <a:t>НЕОБХОДИМО</a:t>
            </a:r>
            <a:endParaRPr lang="ru-RU" sz="3200" b="1" dirty="0">
              <a:solidFill>
                <a:srgbClr val="24492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600200"/>
            <a:ext cx="806489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Четко разделять выдаваемые на аудиторию возвратные пакеты ГВЭ и ОГЭ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Упаковка ЭМ должна осуществляться только в специальные маркированные возвратные </a:t>
            </a:r>
            <a:r>
              <a:rPr lang="ru-RU" dirty="0" smtClean="0"/>
              <a:t>пакеты </a:t>
            </a:r>
            <a:r>
              <a:rPr lang="ru-RU" sz="2800" dirty="0" smtClean="0"/>
              <a:t>(КИМ, черновики и пр. – в доставочные)</a:t>
            </a:r>
            <a:r>
              <a:rPr lang="ru-RU" dirty="0" smtClean="0"/>
              <a:t>, </a:t>
            </a:r>
            <a:r>
              <a:rPr lang="ru-RU" dirty="0" smtClean="0"/>
              <a:t>обязателен </a:t>
            </a:r>
            <a:r>
              <a:rPr lang="ru-RU" dirty="0" smtClean="0"/>
              <a:t>сопроводительный </a:t>
            </a:r>
            <a:r>
              <a:rPr lang="ru-RU" dirty="0" smtClean="0"/>
              <a:t>бланк </a:t>
            </a:r>
            <a:r>
              <a:rPr lang="ru-RU" sz="2400" dirty="0" smtClean="0"/>
              <a:t>(форма ППЭ-9-11) (можно А5)</a:t>
            </a:r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121"/>
            <a:ext cx="9195366" cy="6159757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авая фигурная скобка 4"/>
          <p:cNvSpPr/>
          <p:nvPr/>
        </p:nvSpPr>
        <p:spPr>
          <a:xfrm>
            <a:off x="6876256" y="3429000"/>
            <a:ext cx="576064" cy="1368152"/>
          </a:xfrm>
          <a:prstGeom prst="rightBrace">
            <a:avLst>
              <a:gd name="adj1" fmla="val 2177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804248" y="2924944"/>
            <a:ext cx="1296144" cy="864096"/>
          </a:xfrm>
          <a:prstGeom prst="straightConnector1">
            <a:avLst/>
          </a:prstGeom>
          <a:ln w="19050"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804248" y="3284984"/>
            <a:ext cx="1296144" cy="504056"/>
          </a:xfrm>
          <a:prstGeom prst="straightConnector1">
            <a:avLst/>
          </a:prstGeom>
          <a:ln w="19050"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 flipH="1">
            <a:off x="7452320" y="3789040"/>
            <a:ext cx="648072" cy="324036"/>
          </a:xfrm>
          <a:prstGeom prst="straightConnector1">
            <a:avLst/>
          </a:prstGeom>
          <a:ln w="19050"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8028384" y="3527720"/>
            <a:ext cx="11156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kern="0" dirty="0" smtClean="0">
                <a:solidFill>
                  <a:srgbClr val="FE0000"/>
                </a:solidFill>
                <a:latin typeface="+mj-lt"/>
                <a:ea typeface="+mj-ea"/>
                <a:cs typeface="+mj-cs"/>
              </a:rPr>
              <a:t>Три варианта заполнения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E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638" y="4409728"/>
            <a:ext cx="3264362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799288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244923"/>
                </a:solidFill>
              </a:rPr>
              <a:t>ОБНОВЛЕНЫ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244923"/>
                </a:solidFill>
              </a:rPr>
              <a:t>ИММ по проведению ГИА обучающихся, освоивших основные образовательные программы основного общего образования на территории Псковской области в 2019 году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DB5503"/>
                </a:solidFill>
              </a:rPr>
              <a:t>http://coko.pskovedu.ru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b="1" dirty="0" smtClean="0">
                <a:solidFill>
                  <a:srgbClr val="DB5503"/>
                </a:solidFill>
              </a:rPr>
              <a:t>Или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DB5503"/>
                </a:solidFill>
                <a:hlinkClick r:id="rId4"/>
              </a:rPr>
              <a:t>https://edu.coko60.ru</a:t>
            </a:r>
            <a:endParaRPr lang="ru-RU" sz="2000" b="1" dirty="0" smtClean="0">
              <a:solidFill>
                <a:srgbClr val="DB550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244923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244923"/>
                </a:solidFill>
              </a:rPr>
              <a:t>Обновлен СБОРНИК ФОРМ ГИА-9</a:t>
            </a:r>
            <a:endParaRPr lang="ru-RU" dirty="0" smtClean="0">
              <a:solidFill>
                <a:srgbClr val="244923"/>
              </a:solidFill>
            </a:endParaRPr>
          </a:p>
          <a:p>
            <a:endParaRPr lang="ru-RU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645024"/>
            <a:ext cx="6177959" cy="311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9854"/>
            <a:ext cx="5760640" cy="206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5680193" cy="203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403" y="2204864"/>
            <a:ext cx="62385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4175956" y="281274"/>
            <a:ext cx="75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64288" y="2636912"/>
            <a:ext cx="75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815916" y="5229200"/>
            <a:ext cx="75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15916" y="5445224"/>
            <a:ext cx="75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5916" y="5661248"/>
            <a:ext cx="75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15916" y="5877272"/>
            <a:ext cx="75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868144" y="4969042"/>
            <a:ext cx="28083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Неиспользованные бланки </a:t>
            </a:r>
            <a:r>
              <a:rPr lang="ru-RU" sz="1400" b="1" kern="0" dirty="0" smtClean="0">
                <a:solidFill>
                  <a:srgbClr val="244923"/>
                </a:solidFill>
                <a:latin typeface="+mj-lt"/>
                <a:ea typeface="+mj-ea"/>
                <a:cs typeface="+mj-cs"/>
              </a:rPr>
              <a:t> №2 в пакеты не вкладываются, отдаются руководителю ППЭ и используются на других </a:t>
            </a:r>
            <a:r>
              <a:rPr lang="ru-RU" sz="1400" b="1" kern="0" dirty="0" smtClean="0">
                <a:solidFill>
                  <a:srgbClr val="244923"/>
                </a:solidFill>
                <a:latin typeface="+mj-lt"/>
                <a:ea typeface="+mj-ea"/>
                <a:cs typeface="+mj-cs"/>
              </a:rPr>
              <a:t>экзаменах. Возвращаются в ЦОКО после последнего экзамена в ППЭ.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2449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1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56466" y="260648"/>
            <a:ext cx="5323846" cy="648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право 4"/>
          <p:cNvSpPr/>
          <p:nvPr/>
        </p:nvSpPr>
        <p:spPr>
          <a:xfrm>
            <a:off x="323528" y="1340768"/>
            <a:ext cx="2016224" cy="1656184"/>
          </a:xfrm>
          <a:prstGeom prst="rightArrowCallout">
            <a:avLst>
              <a:gd name="adj1" fmla="val 11394"/>
              <a:gd name="adj2" fmla="val 25000"/>
              <a:gd name="adj3" fmla="val 11394"/>
              <a:gd name="adj4" fmla="val 77827"/>
            </a:avLst>
          </a:prstGeom>
          <a:solidFill>
            <a:schemeClr val="bg1"/>
          </a:solidFill>
          <a:ln>
            <a:solidFill>
              <a:srgbClr val="244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C00"/>
                </a:solidFill>
              </a:rPr>
              <a:t>Указываются все предметы, заполняются все графы</a:t>
            </a:r>
            <a:endParaRPr lang="ru-RU" b="1" dirty="0">
              <a:solidFill>
                <a:srgbClr val="004C00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804248" y="2924944"/>
            <a:ext cx="2339752" cy="2376264"/>
          </a:xfrm>
          <a:prstGeom prst="leftArrowCallout">
            <a:avLst>
              <a:gd name="adj1" fmla="val 9959"/>
              <a:gd name="adj2" fmla="val 25000"/>
              <a:gd name="adj3" fmla="val 10146"/>
              <a:gd name="adj4" fmla="val 84737"/>
            </a:avLst>
          </a:prstGeom>
          <a:solidFill>
            <a:schemeClr val="bg1"/>
          </a:solidFill>
          <a:ln>
            <a:solidFill>
              <a:srgbClr val="244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C00"/>
                </a:solidFill>
              </a:rPr>
              <a:t>В каждой строке должны стоять  отметки в необходимом, согласно </a:t>
            </a:r>
            <a:r>
              <a:rPr lang="ru-RU" b="1" dirty="0" smtClean="0">
                <a:solidFill>
                  <a:srgbClr val="004C00"/>
                </a:solidFill>
              </a:rPr>
              <a:t>обстоятельствам</a:t>
            </a:r>
            <a:r>
              <a:rPr lang="ru-RU" b="1" dirty="0" smtClean="0">
                <a:solidFill>
                  <a:srgbClr val="004C00"/>
                </a:solidFill>
              </a:rPr>
              <a:t>, месте</a:t>
            </a:r>
          </a:p>
        </p:txBody>
      </p:sp>
      <p:sp>
        <p:nvSpPr>
          <p:cNvPr id="8" name="Крест 7"/>
          <p:cNvSpPr/>
          <p:nvPr/>
        </p:nvSpPr>
        <p:spPr>
          <a:xfrm rot="2579721">
            <a:off x="5619081" y="3690390"/>
            <a:ext cx="210759" cy="197301"/>
          </a:xfrm>
          <a:prstGeom prst="plus">
            <a:avLst>
              <a:gd name="adj" fmla="val 461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 rot="2579721">
            <a:off x="5621223" y="3472098"/>
            <a:ext cx="205811" cy="201631"/>
          </a:xfrm>
          <a:prstGeom prst="plus">
            <a:avLst>
              <a:gd name="adj" fmla="val 461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579721">
            <a:off x="6193030" y="4050149"/>
            <a:ext cx="214322" cy="192505"/>
          </a:xfrm>
          <a:prstGeom prst="plus">
            <a:avLst>
              <a:gd name="adj" fmla="val 461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 rot="2579721">
            <a:off x="6257019" y="4338461"/>
            <a:ext cx="210758" cy="197301"/>
          </a:xfrm>
          <a:prstGeom prst="plus">
            <a:avLst>
              <a:gd name="adj" fmla="val 461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/>
          <p:cNvSpPr/>
          <p:nvPr/>
        </p:nvSpPr>
        <p:spPr>
          <a:xfrm rot="2579721">
            <a:off x="6257019" y="4626493"/>
            <a:ext cx="210758" cy="197301"/>
          </a:xfrm>
          <a:prstGeom prst="plus">
            <a:avLst>
              <a:gd name="adj" fmla="val 461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72" y="-315416"/>
            <a:ext cx="8528655" cy="4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" y="4410075"/>
            <a:ext cx="7953375" cy="244792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0" y="4025900"/>
            <a:ext cx="9184640" cy="267196"/>
          </a:xfrm>
          <a:custGeom>
            <a:avLst/>
            <a:gdLst>
              <a:gd name="connsiteX0" fmla="*/ 0 w 9108440"/>
              <a:gd name="connsiteY0" fmla="*/ 485140 h 518160"/>
              <a:gd name="connsiteX1" fmla="*/ 533400 w 9108440"/>
              <a:gd name="connsiteY1" fmla="*/ 73660 h 518160"/>
              <a:gd name="connsiteX2" fmla="*/ 1051560 w 9108440"/>
              <a:gd name="connsiteY2" fmla="*/ 500380 h 518160"/>
              <a:gd name="connsiteX3" fmla="*/ 1752600 w 9108440"/>
              <a:gd name="connsiteY3" fmla="*/ 149860 h 518160"/>
              <a:gd name="connsiteX4" fmla="*/ 2346960 w 9108440"/>
              <a:gd name="connsiteY4" fmla="*/ 469900 h 518160"/>
              <a:gd name="connsiteX5" fmla="*/ 3032760 w 9108440"/>
              <a:gd name="connsiteY5" fmla="*/ 58420 h 518160"/>
              <a:gd name="connsiteX6" fmla="*/ 3779520 w 9108440"/>
              <a:gd name="connsiteY6" fmla="*/ 515620 h 518160"/>
              <a:gd name="connsiteX7" fmla="*/ 4358640 w 9108440"/>
              <a:gd name="connsiteY7" fmla="*/ 43180 h 518160"/>
              <a:gd name="connsiteX8" fmla="*/ 4953000 w 9108440"/>
              <a:gd name="connsiteY8" fmla="*/ 424180 h 518160"/>
              <a:gd name="connsiteX9" fmla="*/ 5486400 w 9108440"/>
              <a:gd name="connsiteY9" fmla="*/ 73660 h 518160"/>
              <a:gd name="connsiteX10" fmla="*/ 6172200 w 9108440"/>
              <a:gd name="connsiteY10" fmla="*/ 424180 h 518160"/>
              <a:gd name="connsiteX11" fmla="*/ 6659880 w 9108440"/>
              <a:gd name="connsiteY11" fmla="*/ 43180 h 518160"/>
              <a:gd name="connsiteX12" fmla="*/ 7269480 w 9108440"/>
              <a:gd name="connsiteY12" fmla="*/ 408940 h 518160"/>
              <a:gd name="connsiteX13" fmla="*/ 7802880 w 9108440"/>
              <a:gd name="connsiteY13" fmla="*/ 12700 h 518160"/>
              <a:gd name="connsiteX14" fmla="*/ 8382000 w 9108440"/>
              <a:gd name="connsiteY14" fmla="*/ 454660 h 518160"/>
              <a:gd name="connsiteX15" fmla="*/ 8854440 w 9108440"/>
              <a:gd name="connsiteY15" fmla="*/ 43180 h 518160"/>
              <a:gd name="connsiteX16" fmla="*/ 9067800 w 9108440"/>
              <a:gd name="connsiteY16" fmla="*/ 195580 h 518160"/>
              <a:gd name="connsiteX17" fmla="*/ 9098280 w 9108440"/>
              <a:gd name="connsiteY17" fmla="*/ 18034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08440" h="518160">
                <a:moveTo>
                  <a:pt x="0" y="485140"/>
                </a:moveTo>
                <a:cubicBezTo>
                  <a:pt x="179070" y="278130"/>
                  <a:pt x="358140" y="71120"/>
                  <a:pt x="533400" y="73660"/>
                </a:cubicBezTo>
                <a:cubicBezTo>
                  <a:pt x="708660" y="76200"/>
                  <a:pt x="848360" y="487680"/>
                  <a:pt x="1051560" y="500380"/>
                </a:cubicBezTo>
                <a:cubicBezTo>
                  <a:pt x="1254760" y="513080"/>
                  <a:pt x="1536700" y="154940"/>
                  <a:pt x="1752600" y="149860"/>
                </a:cubicBezTo>
                <a:cubicBezTo>
                  <a:pt x="1968500" y="144780"/>
                  <a:pt x="2133600" y="485140"/>
                  <a:pt x="2346960" y="469900"/>
                </a:cubicBezTo>
                <a:cubicBezTo>
                  <a:pt x="2560320" y="454660"/>
                  <a:pt x="2794000" y="50800"/>
                  <a:pt x="3032760" y="58420"/>
                </a:cubicBezTo>
                <a:cubicBezTo>
                  <a:pt x="3271520" y="66040"/>
                  <a:pt x="3558540" y="518160"/>
                  <a:pt x="3779520" y="515620"/>
                </a:cubicBezTo>
                <a:cubicBezTo>
                  <a:pt x="4000500" y="513080"/>
                  <a:pt x="4163060" y="58420"/>
                  <a:pt x="4358640" y="43180"/>
                </a:cubicBezTo>
                <a:cubicBezTo>
                  <a:pt x="4554220" y="27940"/>
                  <a:pt x="4765040" y="419100"/>
                  <a:pt x="4953000" y="424180"/>
                </a:cubicBezTo>
                <a:cubicBezTo>
                  <a:pt x="5140960" y="429260"/>
                  <a:pt x="5283200" y="73660"/>
                  <a:pt x="5486400" y="73660"/>
                </a:cubicBezTo>
                <a:cubicBezTo>
                  <a:pt x="5689600" y="73660"/>
                  <a:pt x="5976620" y="429260"/>
                  <a:pt x="6172200" y="424180"/>
                </a:cubicBezTo>
                <a:cubicBezTo>
                  <a:pt x="6367780" y="419100"/>
                  <a:pt x="6477000" y="45720"/>
                  <a:pt x="6659880" y="43180"/>
                </a:cubicBezTo>
                <a:cubicBezTo>
                  <a:pt x="6842760" y="40640"/>
                  <a:pt x="7078980" y="414020"/>
                  <a:pt x="7269480" y="408940"/>
                </a:cubicBezTo>
                <a:cubicBezTo>
                  <a:pt x="7459980" y="403860"/>
                  <a:pt x="7617460" y="5080"/>
                  <a:pt x="7802880" y="12700"/>
                </a:cubicBezTo>
                <a:cubicBezTo>
                  <a:pt x="7988300" y="20320"/>
                  <a:pt x="8206740" y="449580"/>
                  <a:pt x="8382000" y="454660"/>
                </a:cubicBezTo>
                <a:cubicBezTo>
                  <a:pt x="8557260" y="459740"/>
                  <a:pt x="8740140" y="86360"/>
                  <a:pt x="8854440" y="43180"/>
                </a:cubicBezTo>
                <a:cubicBezTo>
                  <a:pt x="8968740" y="0"/>
                  <a:pt x="9027160" y="172720"/>
                  <a:pt x="9067800" y="195580"/>
                </a:cubicBezTo>
                <a:cubicBezTo>
                  <a:pt x="9108440" y="218440"/>
                  <a:pt x="9103360" y="199390"/>
                  <a:pt x="9098280" y="180340"/>
                </a:cubicBezTo>
              </a:path>
            </a:pathLst>
          </a:custGeom>
          <a:ln w="41275" cmpd="dbl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68344" y="2204864"/>
            <a:ext cx="129614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4941168"/>
            <a:ext cx="129614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988840"/>
            <a:ext cx="8134350" cy="43719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  <a:miter lim="800000"/>
            <a:headEnd/>
            <a:tailEnd/>
          </a:ln>
        </p:spPr>
      </p:pic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" y="260648"/>
            <a:ext cx="8220075" cy="1143000"/>
          </a:xfrm>
          <a:prstGeom prst="rect">
            <a:avLst/>
          </a:prstGeom>
          <a:noFill/>
          <a:ln w="31750">
            <a:solidFill>
              <a:srgbClr val="00B050"/>
            </a:solidFill>
            <a:prstDash val="sysDash"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1560" y="836712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51520" y="3068960"/>
            <a:ext cx="8384" cy="3240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4C00"/>
                </a:solidFill>
              </a:rPr>
              <a:t>Формирование пакетов ГИА-9 из ППЭ в РЦОИ</a:t>
            </a:r>
            <a:endParaRPr lang="ru-RU" sz="2800" dirty="0">
              <a:solidFill>
                <a:srgbClr val="004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15200" cy="471338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Возвратные доставочные пакеты с бланками ответов №1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Возвратные доставочные пакеты с бланками ответов №2 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Флеш-носители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 файлами данных 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 неиспользованные КИМ ,черновики, испорченные бланки или имеющие полиграфические дефекты , неиспользованные бланки ответов №1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Неиспользованные доставочные пакеты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Неиспользованные возвратные доставочные пакеты (</a:t>
            </a:r>
            <a:r>
              <a:rPr lang="ru-RU" b="1" dirty="0" smtClean="0">
                <a:solidFill>
                  <a:srgbClr val="BC0000"/>
                </a:solidFill>
              </a:rPr>
              <a:t>после каждого экзамена)</a:t>
            </a:r>
          </a:p>
          <a:p>
            <a:endParaRPr lang="ru-RU" b="1" dirty="0" smtClean="0">
              <a:solidFill>
                <a:srgbClr val="004C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4C00"/>
              </a:solidFill>
            </a:endParaRPr>
          </a:p>
          <a:p>
            <a:r>
              <a:rPr lang="ru-RU" b="1" dirty="0" smtClean="0">
                <a:solidFill>
                  <a:srgbClr val="244923"/>
                </a:solidFill>
              </a:rPr>
              <a:t>Протоколы </a:t>
            </a:r>
            <a:r>
              <a:rPr lang="ru-RU" b="1" dirty="0" smtClean="0">
                <a:solidFill>
                  <a:srgbClr val="244923"/>
                </a:solidFill>
              </a:rPr>
              <a:t>проведения ГИА-9 в </a:t>
            </a:r>
            <a:r>
              <a:rPr lang="ru-RU" b="1" dirty="0" smtClean="0">
                <a:solidFill>
                  <a:srgbClr val="244923"/>
                </a:solidFill>
              </a:rPr>
              <a:t>аудиториях(форма </a:t>
            </a:r>
            <a:r>
              <a:rPr lang="ru-RU" b="1" dirty="0" smtClean="0">
                <a:solidFill>
                  <a:srgbClr val="244923"/>
                </a:solidFill>
              </a:rPr>
              <a:t>ППЭ-9-05-02)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 Список работников ППЭ и общественных наблюдателей (форма ППЭ-9-07) 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Ведомость коррекции перс. данных участников экзамена в аудитории (форма ППЭ-9-12-02) 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Сводная ведомость учёта участников и использования ЭМ в ППЭ (форма ППЭ-9-13-02) 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Ведомость учёта экзаменационных материалов (форма ППЭ-9-14-02)  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Акт общественного наблюдения за проведением ГИА в ППЭ (форма ППЭ-9-18)  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Протокол печати КИМ в ППЭ (форма ППЭ-9-23-01) </a:t>
            </a:r>
          </a:p>
          <a:p>
            <a:r>
              <a:rPr lang="ru-RU" b="1" dirty="0" smtClean="0">
                <a:solidFill>
                  <a:srgbClr val="244923"/>
                </a:solidFill>
              </a:rPr>
              <a:t>Отчет члена ГЭК о проведении экзамена в ППЭ  (форма ППЭ-9-10 </a:t>
            </a:r>
            <a:r>
              <a:rPr lang="ru-RU" b="1" dirty="0" smtClean="0">
                <a:solidFill>
                  <a:srgbClr val="244923"/>
                </a:solidFill>
              </a:rPr>
              <a:t>)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244923"/>
                </a:solidFill>
              </a:rPr>
              <a:t>Апелляции  (Форма ППЭ-9-02) и протоколы к ним  (Форма ППЭ-9-03) – </a:t>
            </a:r>
            <a:r>
              <a:rPr lang="ru-RU" b="1" dirty="0" smtClean="0">
                <a:solidFill>
                  <a:srgbClr val="BC0000"/>
                </a:solidFill>
              </a:rPr>
              <a:t>при </a:t>
            </a:r>
            <a:r>
              <a:rPr lang="ru-RU" b="1" dirty="0" smtClean="0">
                <a:solidFill>
                  <a:srgbClr val="BC0000"/>
                </a:solidFill>
              </a:rPr>
              <a:t>наличии</a:t>
            </a:r>
            <a:endParaRPr lang="ru-RU" b="1" dirty="0" smtClean="0">
              <a:solidFill>
                <a:srgbClr val="244923"/>
              </a:solidFill>
            </a:endParaRPr>
          </a:p>
          <a:p>
            <a:r>
              <a:rPr lang="ru-RU" b="1" dirty="0" smtClean="0">
                <a:solidFill>
                  <a:srgbClr val="244923"/>
                </a:solidFill>
              </a:rPr>
              <a:t>Прочие документы и акты ППЭ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00192" y="6093296"/>
            <a:ext cx="2520280" cy="504056"/>
          </a:xfrm>
          <a:prstGeom prst="wedgeRoundRectCallout">
            <a:avLst>
              <a:gd name="adj1" fmla="val -91280"/>
              <a:gd name="adj2" fmla="val -117342"/>
              <a:gd name="adj3" fmla="val 16667"/>
            </a:avLst>
          </a:prstGeom>
          <a:noFill/>
          <a:ln w="63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6300192" y="6165304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см. </a:t>
            </a:r>
            <a:r>
              <a:rPr lang="ru-RU" sz="1400" b="1" kern="0" dirty="0" smtClean="0">
                <a:solidFill>
                  <a:srgbClr val="244923"/>
                </a:solidFill>
                <a:latin typeface="+mj-lt"/>
                <a:ea typeface="+mj-ea"/>
                <a:cs typeface="+mj-cs"/>
              </a:rPr>
              <a:t> Акт приемки-передачи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2449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611560" y="3429000"/>
            <a:ext cx="504056" cy="2664296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4535832"/>
            <a:ext cx="8275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файлик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подписать ППЭ, день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https://im0-tub-ru.yandex.net/i?id=86dd1377b8c37c67c0249dafe9083fb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97152"/>
            <a:ext cx="3024336" cy="2269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44923"/>
                </a:solidFill>
              </a:rPr>
              <a:t>Протоколы экспертов</a:t>
            </a:r>
            <a:endParaRPr lang="ru-RU" b="1" dirty="0">
              <a:solidFill>
                <a:srgbClr val="24492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4C00"/>
                </a:solidFill>
              </a:rPr>
              <a:t>Выводятся на печать в конце каждого рабочего дня и </a:t>
            </a:r>
            <a:r>
              <a:rPr lang="ru-RU" u="sng" dirty="0" smtClean="0">
                <a:solidFill>
                  <a:srgbClr val="BC0000"/>
                </a:solidFill>
              </a:rPr>
              <a:t>подписываются самим </a:t>
            </a:r>
            <a:r>
              <a:rPr lang="ru-RU" u="sng" dirty="0" smtClean="0">
                <a:solidFill>
                  <a:srgbClr val="BC0000"/>
                </a:solidFill>
              </a:rPr>
              <a:t>экспертом</a:t>
            </a:r>
            <a:endParaRPr lang="ru-RU" u="sng" dirty="0" smtClean="0">
              <a:solidFill>
                <a:srgbClr val="BC0000"/>
              </a:solidFill>
            </a:endParaRPr>
          </a:p>
          <a:p>
            <a:r>
              <a:rPr lang="ru-RU" dirty="0" smtClean="0">
                <a:solidFill>
                  <a:srgbClr val="244923"/>
                </a:solidFill>
              </a:rPr>
              <a:t>Собираются в общую папку по дням экзамена и предмету руководителем ППР</a:t>
            </a:r>
          </a:p>
          <a:p>
            <a:r>
              <a:rPr lang="ru-RU" dirty="0" smtClean="0">
                <a:solidFill>
                  <a:srgbClr val="244923"/>
                </a:solidFill>
              </a:rPr>
              <a:t>В конце  проверок всех экзаменов основного периода передаются в ЦОКО по                                                                                 акту </a:t>
            </a:r>
            <a:r>
              <a:rPr lang="ru-RU" dirty="0" smtClean="0">
                <a:solidFill>
                  <a:srgbClr val="244923"/>
                </a:solidFill>
              </a:rPr>
              <a:t>приемки-передачи </a:t>
            </a:r>
          </a:p>
          <a:p>
            <a:pPr>
              <a:buNone/>
            </a:pPr>
            <a:r>
              <a:rPr lang="ru-RU" dirty="0" smtClean="0">
                <a:solidFill>
                  <a:srgbClr val="244923"/>
                </a:solidFill>
              </a:rPr>
              <a:t> </a:t>
            </a:r>
            <a:r>
              <a:rPr lang="ru-RU" dirty="0" smtClean="0">
                <a:solidFill>
                  <a:srgbClr val="244923"/>
                </a:solidFill>
              </a:rPr>
              <a:t>   </a:t>
            </a:r>
            <a:r>
              <a:rPr lang="ru-RU" dirty="0" smtClean="0">
                <a:solidFill>
                  <a:srgbClr val="244923"/>
                </a:solidFill>
              </a:rPr>
              <a:t>(до 10 июля)</a:t>
            </a:r>
            <a:endParaRPr lang="ru-RU" dirty="0">
              <a:solidFill>
                <a:srgbClr val="244923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00488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>
                <a:solidFill>
                  <a:srgbClr val="DB5503"/>
                </a:solidFill>
              </a:rPr>
              <a:t>Контактная информация</a:t>
            </a:r>
          </a:p>
        </p:txBody>
      </p:sp>
      <p:sp>
        <p:nvSpPr>
          <p:cNvPr id="14643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                 rcoi@ege.spb.ru</a:t>
            </a:r>
            <a:endParaRPr lang="ru-RU" sz="1200">
              <a:solidFill>
                <a:schemeClr val="bg1"/>
              </a:solidFill>
            </a:endParaRPr>
          </a:p>
          <a:p>
            <a:pPr algn="ctr"/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46440" name="Номер слайда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69E04A-20CA-4D47-A628-C2C846EC562F}" type="slidenum">
              <a:rPr lang="ru-RU" smtClean="0">
                <a:cs typeface="Arial" charset="0"/>
              </a:rPr>
              <a:pPr/>
              <a:t>36</a:t>
            </a:fld>
            <a:endParaRPr lang="ru-RU" smtClean="0"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1859340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6000" b="1" dirty="0" smtClean="0">
                <a:solidFill>
                  <a:srgbClr val="00B050"/>
                </a:solidFill>
              </a:rPr>
              <a:t>т. 66-71-14</a:t>
            </a:r>
          </a:p>
          <a:p>
            <a:pPr lvl="0">
              <a:lnSpc>
                <a:spcPct val="80000"/>
              </a:lnSpc>
            </a:pPr>
            <a:r>
              <a:rPr lang="ru-RU" sz="6000" b="1" dirty="0" smtClean="0">
                <a:solidFill>
                  <a:srgbClr val="00B050"/>
                </a:solidFill>
              </a:rPr>
              <a:t>м.т. </a:t>
            </a:r>
            <a:r>
              <a:rPr lang="ru-RU" sz="6000" b="1" dirty="0" smtClean="0">
                <a:solidFill>
                  <a:srgbClr val="00B050"/>
                </a:solidFill>
              </a:rPr>
              <a:t>8- 953-242-48-80</a:t>
            </a:r>
            <a:endParaRPr lang="ru-RU" sz="6000" b="1" dirty="0" smtClean="0">
              <a:solidFill>
                <a:srgbClr val="00B050"/>
              </a:solidFill>
            </a:endParaRPr>
          </a:p>
          <a:p>
            <a:pPr lvl="0">
              <a:lnSpc>
                <a:spcPct val="80000"/>
              </a:lnSpc>
            </a:pPr>
            <a:endParaRPr lang="ru-RU" sz="6000" b="1" dirty="0" smtClean="0">
              <a:solidFill>
                <a:srgbClr val="00B05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6000" b="1" dirty="0" smtClean="0">
                <a:solidFill>
                  <a:srgbClr val="00B050"/>
                </a:solidFill>
              </a:rPr>
              <a:t>ege@pskovedu.ru</a:t>
            </a:r>
            <a:endParaRPr lang="ru-RU" sz="6000" b="1" dirty="0" smtClean="0">
              <a:solidFill>
                <a:srgbClr val="00B050"/>
              </a:solidFill>
            </a:endParaRPr>
          </a:p>
        </p:txBody>
      </p:sp>
      <p:pic>
        <p:nvPicPr>
          <p:cNvPr id="35" name="Рисунок 34" descr="telef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49080"/>
            <a:ext cx="2680935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E:\Выступления, презентации\2019\HandsMakingaCircle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2151727"/>
            <a:ext cx="44644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ВАШУ РАБОТУ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СОТРУДНИЧЕСТВО!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4C00"/>
                </a:solidFill>
              </a:rPr>
              <a:t>Дистанционное обучение </a:t>
            </a:r>
            <a:br>
              <a:rPr lang="ru-RU" b="1" dirty="0" smtClean="0">
                <a:solidFill>
                  <a:srgbClr val="004C00"/>
                </a:solidFill>
              </a:rPr>
            </a:br>
            <a:endParaRPr lang="ru-RU" b="1" dirty="0">
              <a:solidFill>
                <a:srgbClr val="004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DB5503"/>
                </a:solidFill>
              </a:rPr>
              <a:t>https://coko60.ru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Организаторы в аудитории ОГЭ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Руководители ППЭ ОГЭ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Члены ГЭК ОГЭ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Организаторы вне аудиторий ОГЭ, ЕГЭ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Общественные наблюдатели ГИА 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Конфликтные комиссии ГИА 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4C00"/>
                </a:solidFill>
              </a:rPr>
              <a:t>Ассистенты ГИА</a:t>
            </a:r>
          </a:p>
          <a:p>
            <a:pPr algn="ctr"/>
            <a:endParaRPr lang="ru-RU" dirty="0"/>
          </a:p>
        </p:txBody>
      </p:sp>
      <p:sp>
        <p:nvSpPr>
          <p:cNvPr id="271362" name="AutoShape 2" descr="http://wallpapersontheweb.net/wallpapers/l/digital_plant_green_plants_art_leaf-7995.jpg"/>
          <p:cNvSpPr>
            <a:spLocks noChangeAspect="1" noChangeArrowheads="1"/>
          </p:cNvSpPr>
          <p:nvPr/>
        </p:nvSpPr>
        <p:spPr bwMode="auto">
          <a:xfrm>
            <a:off x="155575" y="-2293938"/>
            <a:ext cx="8505825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364" name="AutoShape 4" descr="http://wallpapersontheweb.net/wallpapers/l/digital_plant_green_plants_art_leaf-7995.jpg"/>
          <p:cNvSpPr>
            <a:spLocks noChangeAspect="1" noChangeArrowheads="1"/>
          </p:cNvSpPr>
          <p:nvPr/>
        </p:nvSpPr>
        <p:spPr bwMode="auto">
          <a:xfrm>
            <a:off x="155575" y="-2293938"/>
            <a:ext cx="8505825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884368" y="0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 2019</a:t>
            </a:r>
          </a:p>
        </p:txBody>
      </p:sp>
      <p:pic>
        <p:nvPicPr>
          <p:cNvPr id="7" name="Рисунок 6" descr="Online-Cour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437112"/>
            <a:ext cx="2204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ln w="31750">
            <a:solidFill>
              <a:srgbClr val="98C499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4C00"/>
                </a:solidFill>
              </a:rPr>
              <a:t>Изменения в КИМ ОГЭ</a:t>
            </a:r>
            <a:endParaRPr lang="ru-RU" dirty="0">
              <a:solidFill>
                <a:srgbClr val="004C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7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5266928"/>
              </a:tblGrid>
              <a:tr h="60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37000">
                          <a:srgbClr val="7AB27B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Изменения КИМ 2019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40000">
                          <a:srgbClr val="7AB27B">
                            <a:alpha val="99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Немецкий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Французский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98C4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Изменения структуры и содержания КИМ отсутствуют. Однако в 2019 году были внесены уточнения в критерии оценивания выполнения задания 33 «Личное письмо».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98C4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Информатика и ИКТ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98C4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Изменения структуры и содержания КИМ отсутствуют.</a:t>
                      </a:r>
                    </a:p>
                  </a:txBody>
                  <a:tcPr marL="68580" marR="68580" marT="0" marB="0">
                    <a:gradFill>
                      <a:gsLst>
                        <a:gs pos="12000">
                          <a:srgbClr val="98C4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84368" y="0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49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3600" b="1" dirty="0" smtClean="0">
                <a:solidFill>
                  <a:srgbClr val="004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Минимальное количество баллов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556792"/>
          <a:ext cx="8352928" cy="492193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683356"/>
                <a:gridCol w="1834786"/>
                <a:gridCol w="1834786"/>
              </a:tblGrid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Предмет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Минимальный </a:t>
                      </a:r>
                      <a:r>
                        <a:rPr lang="ru-RU" sz="2000" dirty="0" smtClean="0"/>
                        <a:t>балл (на «3»)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Максимальный балл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2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Русский язык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Математика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8*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2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Физика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2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Химия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Биология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2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География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Обществознание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15↑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История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Литература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Информатика и ИКТ 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9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Иностранные языки (английский, немецкий, французский, испанский)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70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пка конверт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005" y="4412254"/>
            <a:ext cx="3260995" cy="24457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>
                <a:solidFill>
                  <a:srgbClr val="004C00"/>
                </a:solidFill>
              </a:rPr>
              <a:t>Выдача-приемка материалов</a:t>
            </a:r>
            <a:endParaRPr lang="ru-RU" dirty="0">
              <a:solidFill>
                <a:srgbClr val="004C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836712"/>
            <a:ext cx="8820472" cy="60212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000" u="sng" dirty="0" smtClean="0">
                <a:solidFill>
                  <a:srgbClr val="BC0000"/>
                </a:solidFill>
              </a:rPr>
              <a:t>Выдача-приемка </a:t>
            </a:r>
            <a:r>
              <a:rPr lang="ru-RU" sz="2000" dirty="0" smtClean="0"/>
              <a:t>материалов ГИА-9 осуществляется только членам ГЭК, ответственным за получение-выдачу ЭМ и внесенным в утвержденный Комитетом график (их может быть несколько от одного района). </a:t>
            </a:r>
            <a:r>
              <a:rPr lang="ru-RU" sz="2000" u="sng" dirty="0" smtClean="0">
                <a:solidFill>
                  <a:srgbClr val="BC0000"/>
                </a:solidFill>
              </a:rPr>
              <a:t>Наличие паспорта обязательно.</a:t>
            </a:r>
            <a:endParaRPr lang="ru-RU" sz="2000" u="sng" dirty="0" smtClean="0">
              <a:solidFill>
                <a:srgbClr val="BC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dirty="0" smtClean="0"/>
              <a:t>Доверенность может быть выдана только другому члену ГЭК, не внесенному в список ответственных за получение-выдачу ЭМ, на официальном бланке доверенности от района/муниципалитета (выдаёт бухгалтерия Управления за подписью начальника с гербовой печатью).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При кооперации по возврату материалов с другим районом пишется не доверенность, а ходатайство в ГЭК с просьбой доверить члену ГЭК другого района перевозку ЭМ.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Выдача-приемка материалов в отсутствии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члена ГЭК от района запрещена (например, водителю).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 smtClean="0">
                <a:solidFill>
                  <a:srgbClr val="DE0000"/>
                </a:solidFill>
              </a:rPr>
              <a:t>Если материалы привозит не член ГЭК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 smtClean="0">
                <a:solidFill>
                  <a:srgbClr val="DE0000"/>
                </a:solidFill>
              </a:rPr>
              <a:t>(даже с доверенностью), их приемка не осуществляется</a:t>
            </a:r>
            <a:r>
              <a:rPr lang="ru-RU" sz="2000" dirty="0" smtClean="0"/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уведомляется муниципальный координатор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и Комитет</a:t>
            </a:r>
          </a:p>
          <a:p>
            <a:pPr>
              <a:spcAft>
                <a:spcPts val="1200"/>
              </a:spcAft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4C00"/>
                </a:solidFill>
              </a:rPr>
              <a:t>Выдача-приемка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688632" cy="507342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Выдача материалов на основной период начнется с 20 мая.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Предварительно – пробная рассадка и уточнение количества пакетов по ППЭ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Выдача-приемка – по ППЭ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График будет согласован с членами ГЭК и с графиком ЕГЭ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Изменяется вид доставочного пакета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Возвратные пакеты будут, маркированы </a:t>
            </a:r>
            <a:r>
              <a:rPr lang="ru-RU" dirty="0" smtClean="0"/>
              <a:t>ЦОКО (ОГЭ/ГВЭ). </a:t>
            </a:r>
            <a:r>
              <a:rPr lang="ru-RU" dirty="0" smtClean="0"/>
              <a:t>Возврат только в них.</a:t>
            </a:r>
          </a:p>
          <a:p>
            <a:pPr>
              <a:spcBef>
                <a:spcPts val="600"/>
              </a:spcBef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8024-DCA9-4C2D-A734-3E0A6E83C4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986" t="13687" r="2693" b="5545"/>
          <a:stretch>
            <a:fillRect/>
          </a:stretch>
        </p:blipFill>
        <p:spPr bwMode="auto">
          <a:xfrm rot="5400000">
            <a:off x="5400092" y="198884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244923"/>
                </a:solidFill>
              </a:rPr>
              <a:t>Акт приемки-передачи </a:t>
            </a:r>
            <a:br>
              <a:rPr lang="ru-RU" sz="3200" dirty="0" smtClean="0">
                <a:solidFill>
                  <a:srgbClr val="244923"/>
                </a:solidFill>
              </a:rPr>
            </a:br>
            <a:r>
              <a:rPr lang="ru-RU" sz="3200" dirty="0" smtClean="0">
                <a:solidFill>
                  <a:srgbClr val="244923"/>
                </a:solidFill>
              </a:rPr>
              <a:t>(форма ППЭ-9-14-01)</a:t>
            </a:r>
            <a:endParaRPr lang="ru-RU" sz="3200" dirty="0">
              <a:solidFill>
                <a:srgbClr val="24492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174"/>
            <a:ext cx="3995935" cy="633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5042617" cy="2736304"/>
          </a:xfrm>
          <a:prstGeom prst="rect">
            <a:avLst/>
          </a:prstGeom>
          <a:noFill/>
          <a:ln w="9525">
            <a:solidFill>
              <a:srgbClr val="FE0000"/>
            </a:solidFill>
            <a:miter lim="800000"/>
            <a:headEnd/>
            <a:tailEnd/>
          </a:ln>
        </p:spPr>
      </p:pic>
      <p:sp>
        <p:nvSpPr>
          <p:cNvPr id="7" name="Выгнутая влево стрелка 6"/>
          <p:cNvSpPr/>
          <p:nvPr/>
        </p:nvSpPr>
        <p:spPr>
          <a:xfrm rot="14287867">
            <a:off x="4711727" y="4689050"/>
            <a:ext cx="796730" cy="280682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004C00"/>
              </a:gs>
              <a:gs pos="100000">
                <a:srgbClr val="004C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>
            <a:off x="6012160" y="2132856"/>
            <a:ext cx="1800200" cy="720080"/>
          </a:xfrm>
          <a:prstGeom prst="circularArrow">
            <a:avLst>
              <a:gd name="adj1" fmla="val 0"/>
              <a:gd name="adj2" fmla="val 740199"/>
              <a:gd name="adj3" fmla="val 21042017"/>
              <a:gd name="adj4" fmla="val 10574620"/>
              <a:gd name="adj5" fmla="val 11689"/>
            </a:avLst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16200000" flipH="1">
            <a:off x="7452320" y="2852936"/>
            <a:ext cx="504056" cy="216024"/>
          </a:xfrm>
          <a:prstGeom prst="curvedConnector3">
            <a:avLst>
              <a:gd name="adj1" fmla="val 50000"/>
            </a:avLst>
          </a:prstGeom>
          <a:ln w="28575"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>
            <a:off x="7416316" y="3609020"/>
            <a:ext cx="576064" cy="72008"/>
          </a:xfrm>
          <a:prstGeom prst="curvedConnector3">
            <a:avLst>
              <a:gd name="adj1" fmla="val 50000"/>
            </a:avLst>
          </a:prstGeom>
          <a:ln w="28575"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6200000" flipH="1">
            <a:off x="7596336" y="4149080"/>
            <a:ext cx="504056" cy="216024"/>
          </a:xfrm>
          <a:prstGeom prst="curvedConnector3">
            <a:avLst>
              <a:gd name="adj1" fmla="val 50000"/>
            </a:avLst>
          </a:prstGeom>
          <a:ln w="28575"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>
            <a:off x="5220072" y="2636912"/>
            <a:ext cx="2376264" cy="1944216"/>
          </a:xfrm>
          <a:prstGeom prst="curvedConnector3">
            <a:avLst>
              <a:gd name="adj1" fmla="val 50000"/>
            </a:avLst>
          </a:prstGeom>
          <a:ln w="28575">
            <a:solidFill>
              <a:srgbClr val="FE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rgbClr val="244923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1719</Words>
  <Application>Microsoft Office PowerPoint</Application>
  <PresentationFormat>Экран (4:3)</PresentationFormat>
  <Paragraphs>360</Paragraphs>
  <Slides>37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2_Тема Office</vt:lpstr>
      <vt:lpstr>5_Тема Office</vt:lpstr>
      <vt:lpstr>Воздушный поток</vt:lpstr>
      <vt:lpstr>Особенности технологии ГИА-9 в 2019 году</vt:lpstr>
      <vt:lpstr>Динамика предпочтений участников ОГЭ</vt:lpstr>
      <vt:lpstr>Слайд 3</vt:lpstr>
      <vt:lpstr>Дистанционное обучение  </vt:lpstr>
      <vt:lpstr>Изменения в КИМ ОГЭ</vt:lpstr>
      <vt:lpstr>Минимальное количество баллов </vt:lpstr>
      <vt:lpstr>Выдача-приемка материалов</vt:lpstr>
      <vt:lpstr>Выдача-приемка материалов</vt:lpstr>
      <vt:lpstr>Акт приемки-передачи  (форма ППЭ-9-14-01)</vt:lpstr>
      <vt:lpstr>Слайд 10</vt:lpstr>
      <vt:lpstr>Слайд 11</vt:lpstr>
      <vt:lpstr>Слайд 12</vt:lpstr>
      <vt:lpstr>Слайд 13</vt:lpstr>
      <vt:lpstr>Русский язык 1 задание – изложение. Участник имеет право вести записи на черновике во время 1  и 2 чтения, а также во время паузы 3-4 минуты. Шкала пересчета суммарного первичного балла за выполнение экзаменационной работы по русскому языку в отметку по пятибалльной шкале </vt:lpstr>
      <vt:lpstr>Математика</vt:lpstr>
      <vt:lpstr>Иностранный язык (П). </vt:lpstr>
      <vt:lpstr>Слайд 17</vt:lpstr>
      <vt:lpstr>Слайд 18</vt:lpstr>
      <vt:lpstr>Слайд 19</vt:lpstr>
      <vt:lpstr>Бланк №1</vt:lpstr>
      <vt:lpstr>Слайд 21</vt:lpstr>
      <vt:lpstr>Слайд 22</vt:lpstr>
      <vt:lpstr>Слайд 23</vt:lpstr>
      <vt:lpstr>Замена экзаменационных материалов </vt:lpstr>
      <vt:lpstr>Знак «Z»</vt:lpstr>
      <vt:lpstr>Слайд 26</vt:lpstr>
      <vt:lpstr>Формирование пакетов ОГЭ в аудитории</vt:lpstr>
      <vt:lpstr>НЕОБХОДИМО</vt:lpstr>
      <vt:lpstr>Слайд 29</vt:lpstr>
      <vt:lpstr>Слайд 30</vt:lpstr>
      <vt:lpstr>Слайд 31</vt:lpstr>
      <vt:lpstr>Слайд 32</vt:lpstr>
      <vt:lpstr>Слайд 33</vt:lpstr>
      <vt:lpstr>Формирование пакетов ГИА-9 из ППЭ в РЦОИ</vt:lpstr>
      <vt:lpstr>Протоколы экспертов</vt:lpstr>
      <vt:lpstr>Слайд 36</vt:lpstr>
      <vt:lpstr>Слайд 37</vt:lpstr>
    </vt:vector>
  </TitlesOfParts>
  <Company>ЦОКО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Е.Н.</dc:creator>
  <cp:lastModifiedBy>Е.Н.</cp:lastModifiedBy>
  <cp:revision>650</cp:revision>
  <dcterms:created xsi:type="dcterms:W3CDTF">2019-04-10T09:58:14Z</dcterms:created>
  <dcterms:modified xsi:type="dcterms:W3CDTF">2019-04-19T09:12:46Z</dcterms:modified>
</cp:coreProperties>
</file>