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sldIdLst>
    <p:sldId id="432" r:id="rId2"/>
    <p:sldId id="433" r:id="rId3"/>
    <p:sldId id="313" r:id="rId4"/>
    <p:sldId id="479" r:id="rId5"/>
    <p:sldId id="386" r:id="rId6"/>
    <p:sldId id="505" r:id="rId7"/>
    <p:sldId id="554" r:id="rId8"/>
    <p:sldId id="422" r:id="rId9"/>
    <p:sldId id="423" r:id="rId10"/>
    <p:sldId id="425" r:id="rId11"/>
    <p:sldId id="427" r:id="rId12"/>
    <p:sldId id="431" r:id="rId13"/>
    <p:sldId id="446" r:id="rId14"/>
    <p:sldId id="477" r:id="rId15"/>
    <p:sldId id="509" r:id="rId16"/>
    <p:sldId id="447" r:id="rId17"/>
    <p:sldId id="448" r:id="rId18"/>
    <p:sldId id="449" r:id="rId19"/>
    <p:sldId id="450" r:id="rId20"/>
    <p:sldId id="451" r:id="rId21"/>
    <p:sldId id="452" r:id="rId22"/>
    <p:sldId id="480" r:id="rId23"/>
    <p:sldId id="482" r:id="rId24"/>
    <p:sldId id="483" r:id="rId25"/>
    <p:sldId id="486" r:id="rId26"/>
    <p:sldId id="488" r:id="rId27"/>
    <p:sldId id="489" r:id="rId28"/>
    <p:sldId id="487" r:id="rId29"/>
    <p:sldId id="508" r:id="rId30"/>
    <p:sldId id="556" r:id="rId31"/>
    <p:sldId id="558" r:id="rId32"/>
    <p:sldId id="560" r:id="rId33"/>
    <p:sldId id="562" r:id="rId34"/>
    <p:sldId id="564" r:id="rId35"/>
    <p:sldId id="565" r:id="rId36"/>
    <p:sldId id="566" r:id="rId37"/>
    <p:sldId id="567" r:id="rId38"/>
    <p:sldId id="568" r:id="rId39"/>
    <p:sldId id="570" r:id="rId40"/>
    <p:sldId id="571" r:id="rId41"/>
    <p:sldId id="572" r:id="rId42"/>
    <p:sldId id="573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01" r:id="rId51"/>
    <p:sldId id="503" r:id="rId52"/>
    <p:sldId id="504" r:id="rId53"/>
    <p:sldId id="502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  <p:sldId id="550" r:id="rId68"/>
    <p:sldId id="551" r:id="rId69"/>
    <p:sldId id="552" r:id="rId70"/>
    <p:sldId id="553" r:id="rId7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66"/>
    <a:srgbClr val="879D27"/>
    <a:srgbClr val="476D1D"/>
    <a:srgbClr val="CCECFF"/>
    <a:srgbClr val="FFFFCC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89483" autoAdjust="0"/>
  </p:normalViewPr>
  <p:slideViewPr>
    <p:cSldViewPr>
      <p:cViewPr varScale="1">
        <p:scale>
          <a:sx n="99" d="100"/>
          <a:sy n="99" d="100"/>
        </p:scale>
        <p:origin x="189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1">
            <a:extLst>
              <a:ext uri="{FF2B5EF4-FFF2-40B4-BE49-F238E27FC236}">
                <a16:creationId xmlns:a16="http://schemas.microsoft.com/office/drawing/2014/main" id="{F7C1573A-877B-4267-B357-25BD4F06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3731" name="AutoShape 2">
            <a:extLst>
              <a:ext uri="{FF2B5EF4-FFF2-40B4-BE49-F238E27FC236}">
                <a16:creationId xmlns:a16="http://schemas.microsoft.com/office/drawing/2014/main" id="{2AFA64A9-A9F0-4AF0-A6D3-6C04656B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3732" name="AutoShape 3">
            <a:extLst>
              <a:ext uri="{FF2B5EF4-FFF2-40B4-BE49-F238E27FC236}">
                <a16:creationId xmlns:a16="http://schemas.microsoft.com/office/drawing/2014/main" id="{9A7DFDB3-907A-462A-A8C4-49329EE1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3733" name="AutoShape 4">
            <a:extLst>
              <a:ext uri="{FF2B5EF4-FFF2-40B4-BE49-F238E27FC236}">
                <a16:creationId xmlns:a16="http://schemas.microsoft.com/office/drawing/2014/main" id="{4F28A4DC-71C2-44FC-AD50-04D43921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CB334CD-344E-48BB-A72A-0D9998B0DD4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302C4AA-66C0-4251-A245-5945735304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6" name="Rectangle 7">
            <a:extLst>
              <a:ext uri="{FF2B5EF4-FFF2-40B4-BE49-F238E27FC236}">
                <a16:creationId xmlns:a16="http://schemas.microsoft.com/office/drawing/2014/main" id="{150F681C-EEAB-4271-8FDA-475E2073BF8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3100"/>
            <a:ext cx="4565650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55545F1-B7B2-4FB2-AA5F-6BA1758E62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753962C9-E628-45BF-BD1F-369A093D008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9D9F5E43-2E62-4B5F-9A08-7EDBB59CA3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0F0E5A4-4EDA-405C-BFCD-09206C658D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A5337-B3F1-4A29-9261-C85CE33A9D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44DAB-8BBB-47FF-9251-91E531CA52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6E392-48EE-42EC-923C-D0E2FFFAC4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B9707-6124-4104-89DD-8087089EB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8426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A518F-F719-4F3F-AC94-928265193E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36473-D4D0-4FD8-AC1B-5DA9D8E758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DB16B-DB03-45AF-991B-D656239500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2CA9C-AB08-414B-B47E-45DA629BD0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74156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67C3E-00FB-44D3-A7C3-5E6DF2B107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210CF-B99D-4E6B-BAB4-6BA94A165C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9706C-9ED2-42E6-A7FC-BAEEEF4D17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AE811-E194-4238-885A-75F702789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86739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0FC02D-FDFC-47EB-B5F8-5D6FA70F7E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D5D53-2CAA-47F6-8745-FF9A87192A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BA6CC-50A7-4E57-8E4F-669C7ED485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D4F72-96C7-4D25-A21D-B0D5F8BCB3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998872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8588"/>
            <a:ext cx="8223250" cy="5991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4BFA4A-2214-4CAD-9C67-11A68488A1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D6F8C-06A6-4B5A-A50E-7BB2F4FB30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CDF1A-25E3-4FFF-930B-F6E420E735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8B3E1-2BAD-4A68-BC2A-617FD4435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80686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7A233E-EAF4-40EF-9DDC-C8AE1C96F9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39BCB9C-3CF6-441A-8BCB-8C3E9A64D6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5BE2F96-1EBB-40EB-ADA7-AD07A192D6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A3FC2-AE22-48D6-963F-6E44E2D72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827196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3250" cy="2182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5413"/>
            <a:ext cx="8223250" cy="218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40F8E7-CCB9-42A3-BC5B-244397A86B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D101D6-6231-44CC-9E6F-B5C73FE317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8C4F74-86BA-4ED7-9462-C3A9796377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9F54B-F51C-4A7D-AA35-C97E91500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11446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9B4B4-B2F7-4F85-8BE3-D7C38AF733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154D4-B93C-44C4-8E9A-2F2122C3BB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B706D-2174-4922-8C45-068B0D4634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4F0F-155B-44A3-99EA-1CD59FF26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35802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2B7F4-8314-4439-B2D9-F6BDA0ADBC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3B869-0730-41FB-ABB0-412E79E6FA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EDF42-B48B-413C-9F0E-CDC8FC4652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98550-6688-4F5D-A7DF-8E7877182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71967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DA921D-8B5B-4AC7-88CD-0BEE30B435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F86E1B-AC63-452E-997B-081A1D5DE7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1047BE-4FB4-4A00-865C-FDFC5614139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64F17-CC27-4A83-B6BC-E20BC7D64D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70432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580C9A-C1B9-4884-8D12-748241E146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825E42-E32D-4BDA-B73A-8085EF1D72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71604F3-904B-4F39-98EA-425994DE9D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10326-D5CF-4EF6-BC58-D33B17852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42683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C536C7-26E4-4479-9468-8373ABAEDF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31150-2700-41A9-A170-54A54A8E96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112C0-5136-403B-A2F0-D64BB353B4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C0FD3-A921-43D2-82DF-E6B4D1156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30220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FF51D88-88B5-423A-83A8-F92362EFEA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D02AA7-A4FE-4875-9C9A-1E39C8BBDB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966FD-732E-46A5-9E4F-5C4A09E11B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8C5C3-F703-49AE-9F68-16BEAC6C16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28915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1EC42A-C003-4732-9BFB-166F24C3E3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617BE0-F1C4-43C2-9B28-DCCBA5E246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85FBF3-E23F-4C54-B630-EC1FF906A8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BD630-050F-4879-939B-50DBF3AC6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19733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A1D676-2307-468D-BA76-929297D625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B6C4576-66B0-49E5-8566-A1F8E71457B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2755D1-747E-4052-ACE3-19751203CB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10CA-DF30-4557-94A4-85C904DAF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6997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EEFE"/>
            </a:gs>
            <a:gs pos="100000">
              <a:srgbClr val="EFEEFE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91B79A6-0B6B-427D-AA8F-17C18E199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D43756D-DFE3-4AE0-9B4E-39624F10F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CD6DDD-A84D-4E62-A645-FD1AE6CFF8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167B08-65C3-445B-BACD-AADB155715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335777-F3A2-4BE2-A781-F0F847FAF5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A01D329C-BF8A-49F5-9DA9-73480445CD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ircl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Lucida Sans Unicode" panose="020B0602030504020204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panose="020B0602030504020204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panose="020B0602030504020204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panose="020B0602030504020204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panose="020B0602030504020204" pitchFamily="34" charset="0"/>
          <a:cs typeface="Lucida Sans Unicode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etimss.testoko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705C4A59-CD95-4E65-81E4-6F8C619A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9">
            <a:extLst>
              <a:ext uri="{FF2B5EF4-FFF2-40B4-BE49-F238E27FC236}">
                <a16:creationId xmlns:a16="http://schemas.microsoft.com/office/drawing/2014/main" id="{05EA4248-F4EC-46A9-8573-383C90D1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85775"/>
            <a:ext cx="23034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>
            <a:extLst>
              <a:ext uri="{FF2B5EF4-FFF2-40B4-BE49-F238E27FC236}">
                <a16:creationId xmlns:a16="http://schemas.microsoft.com/office/drawing/2014/main" id="{02996C25-0D53-4805-A9DE-6A651903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28068"/>
            <a:ext cx="825182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  <a:defRPr/>
            </a:pPr>
            <a:r>
              <a:rPr lang="ru-RU" sz="3600" b="1" i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Lucida Sans Unicode" pitchFamily="34" charset="0"/>
              </a:rPr>
              <a:t>Оценка индивидуальных достижений младших школьников</a:t>
            </a:r>
            <a:endParaRPr lang="ru-RU" altLang="ru-RU" sz="36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ea typeface="Lucida Sans Unicode" pitchFamily="34" charset="0"/>
            </a:endParaRP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15DD3AB2-9B6A-4BFC-8812-3286FF29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373688"/>
            <a:ext cx="7962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400" i="1">
                <a:solidFill>
                  <a:srgbClr val="000099"/>
                </a:solidFill>
              </a:rPr>
              <a:t>Покатова Т.А.</a:t>
            </a:r>
            <a:endParaRPr lang="ru-RU" altLang="ru-RU" sz="1400">
              <a:solidFill>
                <a:srgbClr val="000099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400" i="1">
                <a:solidFill>
                  <a:srgbClr val="000099"/>
                </a:solidFill>
              </a:rPr>
              <a:t>зав. отделом мониторинга качества общего и профессионального образования</a:t>
            </a:r>
            <a:endParaRPr lang="ru-RU" altLang="ru-RU" sz="1400">
              <a:solidFill>
                <a:srgbClr val="000099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400" i="1">
                <a:solidFill>
                  <a:srgbClr val="000099"/>
                </a:solidFill>
              </a:rPr>
              <a:t>ГБОУ ДПО Псковской области «ЦОКО»</a:t>
            </a:r>
            <a:endParaRPr lang="ru-RU" altLang="ru-RU" sz="1400">
              <a:solidFill>
                <a:srgbClr val="000099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400" i="1">
                <a:solidFill>
                  <a:srgbClr val="000099"/>
                </a:solidFill>
              </a:rPr>
              <a:t>г. Псков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2739A43B-E581-4577-A9E3-623A7DD9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267" name="Группа 1">
            <a:extLst>
              <a:ext uri="{FF2B5EF4-FFF2-40B4-BE49-F238E27FC236}">
                <a16:creationId xmlns:a16="http://schemas.microsoft.com/office/drawing/2014/main" id="{3244E0F0-3984-466A-BF5F-23A1927F9766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506413"/>
            <a:ext cx="8162925" cy="5635625"/>
            <a:chOff x="423863" y="506413"/>
            <a:chExt cx="8162925" cy="5635625"/>
          </a:xfrm>
        </p:grpSpPr>
        <p:sp>
          <p:nvSpPr>
            <p:cNvPr id="11268" name="Прямоугольник 1">
              <a:extLst>
                <a:ext uri="{FF2B5EF4-FFF2-40B4-BE49-F238E27FC236}">
                  <a16:creationId xmlns:a16="http://schemas.microsoft.com/office/drawing/2014/main" id="{8E133D04-9E39-4D7C-8BAF-E3571FDB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3" y="2286000"/>
              <a:ext cx="4508500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Содержание: </a:t>
              </a:r>
              <a:r>
                <a:rPr lang="ru-RU" altLang="ru-RU" sz="1600" i="1">
                  <a:solidFill>
                    <a:srgbClr val="000099"/>
                  </a:solidFill>
                </a:rPr>
                <a:t>«География»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  <a:endParaRPr lang="ru-RU" altLang="ru-RU" sz="1600" i="1">
                <a:solidFill>
                  <a:srgbClr val="000099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Вид деятельности: </a:t>
              </a:r>
              <a:r>
                <a:rPr lang="ru-RU" altLang="ru-RU" sz="1600" i="1">
                  <a:solidFill>
                    <a:srgbClr val="000099"/>
                  </a:solidFill>
                </a:rPr>
                <a:t>«Знание» 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Уровень достижений: </a:t>
              </a:r>
              <a:r>
                <a:rPr lang="ru-RU" altLang="ru-RU" sz="1600" i="1">
                  <a:solidFill>
                    <a:srgbClr val="000099"/>
                  </a:solidFill>
                </a:rPr>
                <a:t>средний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  <a:endParaRPr lang="ru-RU" altLang="ru-RU" sz="1600" i="1">
                <a:solidFill>
                  <a:srgbClr val="000099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Результат по России: </a:t>
              </a:r>
              <a:r>
                <a:rPr lang="ru-RU" altLang="ru-RU" sz="1600" i="1">
                  <a:solidFill>
                    <a:srgbClr val="000099"/>
                  </a:solidFill>
                </a:rPr>
                <a:t>77 % </a:t>
              </a:r>
            </a:p>
            <a:p>
              <a:r>
                <a:rPr lang="ru-RU" altLang="ru-RU" sz="1600" b="1" i="1">
                  <a:solidFill>
                    <a:srgbClr val="000099"/>
                  </a:solidFill>
                </a:rPr>
                <a:t>Средний результат по странам: </a:t>
              </a:r>
              <a:r>
                <a:rPr lang="ru-RU" altLang="ru-RU" sz="1600" i="1">
                  <a:solidFill>
                    <a:srgbClr val="000099"/>
                  </a:solidFill>
                </a:rPr>
                <a:t>55 %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  <a:r>
                <a:rPr lang="ru-RU" altLang="ru-RU" sz="1600" i="1">
                  <a:solidFill>
                    <a:srgbClr val="000099"/>
                  </a:solidFill>
                </a:rPr>
                <a:t>                           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</a:p>
          </p:txBody>
        </p:sp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62D4A293-B419-4BDC-852B-98D0EAE0C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838" y="2189163"/>
              <a:ext cx="3402012" cy="364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Прямоугольник 1">
              <a:extLst>
                <a:ext uri="{FF2B5EF4-FFF2-40B4-BE49-F238E27FC236}">
                  <a16:creationId xmlns:a16="http://schemas.microsoft.com/office/drawing/2014/main" id="{7F69019B-EF63-428A-8974-76541C460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3" y="4219575"/>
              <a:ext cx="450850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2500"/>
                </a:lnSpc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Задание проверяет умение приводить примеры названий планет Солнечной системы.</a:t>
              </a:r>
            </a:p>
            <a:p>
              <a:pPr algn="just">
                <a:lnSpc>
                  <a:spcPts val="2500"/>
                </a:lnSpc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Строение Солнечной системы и названия планет изучаются в рамках курса «Окружающий мир». </a:t>
              </a:r>
            </a:p>
          </p:txBody>
        </p:sp>
        <p:sp>
          <p:nvSpPr>
            <p:cNvPr id="11271" name="Прямоугольник 1">
              <a:extLst>
                <a:ext uri="{FF2B5EF4-FFF2-40B4-BE49-F238E27FC236}">
                  <a16:creationId xmlns:a16="http://schemas.microsoft.com/office/drawing/2014/main" id="{1AF25CFE-CC50-4ED7-A917-D68AE4C43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5834063"/>
              <a:ext cx="3400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defTabSz="914400"/>
              <a:r>
                <a:rPr lang="ru-RU" altLang="ru-RU" sz="1400" b="1" i="1">
                  <a:solidFill>
                    <a:srgbClr val="000099"/>
                  </a:solidFill>
                </a:rPr>
                <a:t>Естествознание.</a:t>
              </a:r>
              <a:r>
                <a:rPr lang="ru-RU" altLang="ru-RU" sz="1400" b="1">
                  <a:solidFill>
                    <a:srgbClr val="FFFFFF"/>
                  </a:solidFill>
                </a:rPr>
                <a:t> </a:t>
              </a:r>
              <a:r>
                <a:rPr lang="ru-RU" altLang="ru-RU" sz="1400" b="1" i="1">
                  <a:solidFill>
                    <a:srgbClr val="000099"/>
                  </a:solidFill>
                </a:rPr>
                <a:t>4 класс. 2015 г.</a:t>
              </a:r>
            </a:p>
          </p:txBody>
        </p:sp>
        <p:sp>
          <p:nvSpPr>
            <p:cNvPr id="11272" name="Прямоугольник 2">
              <a:extLst>
                <a:ext uri="{FF2B5EF4-FFF2-40B4-BE49-F238E27FC236}">
                  <a16:creationId xmlns:a16="http://schemas.microsoft.com/office/drawing/2014/main" id="{1BD6E15A-979A-4D3A-9F13-378070F8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794" y="506413"/>
              <a:ext cx="64269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ru-RU" altLang="ru-RU" sz="2400" b="1" i="1">
                  <a:solidFill>
                    <a:srgbClr val="000099"/>
                  </a:solidFill>
                </a:rPr>
                <a:t>Знание</a:t>
              </a:r>
              <a:endParaRPr lang="ru-RU" altLang="ru-RU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400">
                  <a:solidFill>
                    <a:srgbClr val="000099"/>
                  </a:solidFill>
                </a:rPr>
                <a:t>Вид деятельности сфокусирован на знании фактов, </a:t>
              </a:r>
            </a:p>
            <a:p>
              <a:pPr algn="r"/>
              <a:r>
                <a:rPr lang="ru-RU" altLang="ru-RU" sz="1400">
                  <a:solidFill>
                    <a:srgbClr val="000099"/>
                  </a:solidFill>
                </a:rPr>
                <a:t>понятий и процедур, которые должен знать учащийся.</a:t>
              </a:r>
              <a:endParaRPr lang="ru-RU" altLang="ru-RU" sz="1400"/>
            </a:p>
          </p:txBody>
        </p:sp>
      </p:grp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0E1BFE51-5368-4FAE-B899-EC646A06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291" name="Группа 1">
            <a:extLst>
              <a:ext uri="{FF2B5EF4-FFF2-40B4-BE49-F238E27FC236}">
                <a16:creationId xmlns:a16="http://schemas.microsoft.com/office/drawing/2014/main" id="{B5A69A2A-7945-42A6-9B6B-F387ECB26E97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501650"/>
            <a:ext cx="7920038" cy="5902325"/>
            <a:chOff x="539750" y="501650"/>
            <a:chExt cx="7920038" cy="5902325"/>
          </a:xfrm>
        </p:grpSpPr>
        <p:sp>
          <p:nvSpPr>
            <p:cNvPr id="12292" name="Rectangle 3">
              <a:extLst>
                <a:ext uri="{FF2B5EF4-FFF2-40B4-BE49-F238E27FC236}">
                  <a16:creationId xmlns:a16="http://schemas.microsoft.com/office/drawing/2014/main" id="{5B0C6B21-FE43-4FC8-9395-74E751C0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025" y="6096000"/>
              <a:ext cx="366871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r" defTabSz="914400"/>
              <a:r>
                <a:rPr lang="ru-RU" altLang="ru-RU" sz="1400" b="1" i="1">
                  <a:solidFill>
                    <a:srgbClr val="000099"/>
                  </a:solidFill>
                </a:rPr>
                <a:t>Математика. 4 класс.2015 г.</a:t>
              </a:r>
            </a:p>
          </p:txBody>
        </p:sp>
        <p:pic>
          <p:nvPicPr>
            <p:cNvPr id="12293" name="Picture 6">
              <a:extLst>
                <a:ext uri="{FF2B5EF4-FFF2-40B4-BE49-F238E27FC236}">
                  <a16:creationId xmlns:a16="http://schemas.microsoft.com/office/drawing/2014/main" id="{9E1661B2-D71D-44D5-9A29-6AF349BE0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2192338"/>
              <a:ext cx="3668713" cy="385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Прямоугольник 1">
              <a:extLst>
                <a:ext uri="{FF2B5EF4-FFF2-40B4-BE49-F238E27FC236}">
                  <a16:creationId xmlns:a16="http://schemas.microsoft.com/office/drawing/2014/main" id="{4BAED5CD-C95E-4DBE-95BD-7F1148D71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2192338"/>
              <a:ext cx="4230687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Содержание: </a:t>
              </a:r>
              <a:r>
                <a:rPr lang="ru-RU" altLang="ru-RU" sz="1600" i="1">
                  <a:solidFill>
                    <a:srgbClr val="000099"/>
                  </a:solidFill>
                </a:rPr>
                <a:t>«Представление данных» 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Вид деятельности: </a:t>
              </a:r>
              <a:r>
                <a:rPr lang="ru-RU" altLang="ru-RU" sz="1600" i="1">
                  <a:solidFill>
                    <a:srgbClr val="000099"/>
                  </a:solidFill>
                </a:rPr>
                <a:t>«Применение» 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Уровень достижений: </a:t>
              </a:r>
              <a:r>
                <a:rPr lang="ru-RU" altLang="ru-RU" sz="1600" i="1">
                  <a:solidFill>
                    <a:srgbClr val="000099"/>
                  </a:solidFill>
                </a:rPr>
                <a:t>средний 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Результат по России: </a:t>
              </a:r>
              <a:r>
                <a:rPr lang="ru-RU" altLang="ru-RU" sz="1600" i="1">
                  <a:solidFill>
                    <a:srgbClr val="000099"/>
                  </a:solidFill>
                </a:rPr>
                <a:t>81 %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  <a:endParaRPr lang="ru-RU" altLang="ru-RU" sz="1600" i="1">
                <a:solidFill>
                  <a:srgbClr val="000099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Средний результат по странам: </a:t>
              </a:r>
              <a:r>
                <a:rPr lang="ru-RU" altLang="ru-RU" sz="1600" i="1">
                  <a:solidFill>
                    <a:srgbClr val="000099"/>
                  </a:solidFill>
                </a:rPr>
                <a:t>68 % </a:t>
              </a:r>
            </a:p>
          </p:txBody>
        </p:sp>
        <p:sp>
          <p:nvSpPr>
            <p:cNvPr id="12295" name="Прямоугольник 1">
              <a:extLst>
                <a:ext uri="{FF2B5EF4-FFF2-40B4-BE49-F238E27FC236}">
                  <a16:creationId xmlns:a16="http://schemas.microsoft.com/office/drawing/2014/main" id="{9E315E38-BE25-4BF1-BD10-1EFA91D7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501650"/>
              <a:ext cx="66960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ru-RU" altLang="ru-RU" sz="2400" b="1" i="1">
                  <a:solidFill>
                    <a:srgbClr val="000099"/>
                  </a:solidFill>
                </a:rPr>
                <a:t>Применение</a:t>
              </a:r>
              <a:endParaRPr lang="ru-RU" altLang="ru-RU">
                <a:solidFill>
                  <a:srgbClr val="000099"/>
                </a:solidFill>
              </a:endParaRPr>
            </a:p>
            <a:p>
              <a:pPr algn="just"/>
              <a:r>
                <a:rPr lang="ru-RU" altLang="ru-RU" sz="1400">
                  <a:solidFill>
                    <a:srgbClr val="000099"/>
                  </a:solidFill>
                </a:rPr>
                <a:t>Вид деятельности сфокусирован на способности учащихся применять изученные понятия для решения задач и получения ответа на поставленные вопросы, в которых приходится иметь дело либо со знакомыми учебными ситуациями, либо с несколько измененными ситуациями.</a:t>
              </a:r>
              <a:endParaRPr lang="ru-RU" altLang="ru-RU" sz="1400"/>
            </a:p>
          </p:txBody>
        </p:sp>
        <p:sp>
          <p:nvSpPr>
            <p:cNvPr id="12296" name="Прямоугольник 1">
              <a:extLst>
                <a:ext uri="{FF2B5EF4-FFF2-40B4-BE49-F238E27FC236}">
                  <a16:creationId xmlns:a16="http://schemas.microsoft.com/office/drawing/2014/main" id="{54EF989D-235E-42F3-830F-119A46FF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4084638"/>
              <a:ext cx="4105275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2200"/>
                </a:lnSpc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Содержание задания относится к теме «Работа с таблицей».  </a:t>
              </a:r>
            </a:p>
            <a:p>
              <a:pPr algn="just">
                <a:lnSpc>
                  <a:spcPts val="2200"/>
                </a:lnSpc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Проверяется умение читать готовую таблицу и извлекать из нее данные,</a:t>
              </a:r>
              <a:r>
                <a:rPr lang="ru-RU" altLang="ru-RU" sz="1400">
                  <a:solidFill>
                    <a:srgbClr val="000099"/>
                  </a:solidFill>
                </a:rPr>
                <a:t> </a:t>
              </a:r>
              <a:r>
                <a:rPr lang="ru-RU" altLang="ru-RU" sz="1400" i="1">
                  <a:solidFill>
                    <a:srgbClr val="000099"/>
                  </a:solidFill>
                </a:rPr>
                <a:t>отвечающие одному </a:t>
              </a:r>
              <a:r>
                <a:rPr lang="ru-RU" altLang="ru-RU" sz="1100" i="1">
                  <a:solidFill>
                    <a:srgbClr val="000099"/>
                  </a:solidFill>
                </a:rPr>
                <a:t>(вопрос А) </a:t>
              </a:r>
              <a:r>
                <a:rPr lang="ru-RU" altLang="ru-RU" sz="1400" i="1">
                  <a:solidFill>
                    <a:srgbClr val="000099"/>
                  </a:solidFill>
                </a:rPr>
                <a:t>или двум условиям </a:t>
              </a:r>
              <a:r>
                <a:rPr lang="ru-RU" altLang="ru-RU" sz="1100" i="1">
                  <a:solidFill>
                    <a:srgbClr val="000099"/>
                  </a:solidFill>
                </a:rPr>
                <a:t>(вопрос В)</a:t>
              </a:r>
              <a:r>
                <a:rPr lang="ru-RU" altLang="ru-RU" sz="1400" i="1">
                  <a:solidFill>
                    <a:srgbClr val="000099"/>
                  </a:solidFill>
                </a:rPr>
                <a:t>. </a:t>
              </a:r>
              <a:endParaRPr lang="ru-RU" altLang="ru-RU" sz="140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53A0C0FB-C2F3-49E3-AE36-1ABDD4E9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5" name="Группа 1">
            <a:extLst>
              <a:ext uri="{FF2B5EF4-FFF2-40B4-BE49-F238E27FC236}">
                <a16:creationId xmlns:a16="http://schemas.microsoft.com/office/drawing/2014/main" id="{EC311F5C-6710-469C-9445-BD6D8D335F04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388938"/>
            <a:ext cx="8156575" cy="6172200"/>
            <a:chOff x="482600" y="388938"/>
            <a:chExt cx="8156575" cy="6172200"/>
          </a:xfrm>
        </p:grpSpPr>
        <p:sp>
          <p:nvSpPr>
            <p:cNvPr id="13316" name="Rectangle 3">
              <a:extLst>
                <a:ext uri="{FF2B5EF4-FFF2-40B4-BE49-F238E27FC236}">
                  <a16:creationId xmlns:a16="http://schemas.microsoft.com/office/drawing/2014/main" id="{2915FBEF-9533-49C9-8861-93041A177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192838"/>
              <a:ext cx="38862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r" defTabSz="914400"/>
              <a:r>
                <a:rPr lang="ru-RU" altLang="ru-RU" b="1" i="1">
                  <a:solidFill>
                    <a:srgbClr val="000099"/>
                  </a:solidFill>
                </a:rPr>
                <a:t> </a:t>
              </a:r>
              <a:r>
                <a:rPr lang="ru-RU" altLang="ru-RU" sz="1400" b="1" i="1">
                  <a:solidFill>
                    <a:srgbClr val="000099"/>
                  </a:solidFill>
                </a:rPr>
                <a:t>Естествознание.</a:t>
              </a:r>
              <a:r>
                <a:rPr lang="ru-RU" altLang="ru-RU" sz="1400" b="1"/>
                <a:t> </a:t>
              </a:r>
              <a:r>
                <a:rPr lang="ru-RU" altLang="ru-RU" sz="1400" b="1" i="1">
                  <a:solidFill>
                    <a:srgbClr val="000099"/>
                  </a:solidFill>
                </a:rPr>
                <a:t>4 класс. 2011 г.</a:t>
              </a:r>
            </a:p>
          </p:txBody>
        </p:sp>
        <p:sp>
          <p:nvSpPr>
            <p:cNvPr id="13317" name="Прямоугольник 1">
              <a:extLst>
                <a:ext uri="{FF2B5EF4-FFF2-40B4-BE49-F238E27FC236}">
                  <a16:creationId xmlns:a16="http://schemas.microsoft.com/office/drawing/2014/main" id="{A03BE2F2-DA72-4BD8-8B55-43E40DCAD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1716088"/>
              <a:ext cx="4160838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Содержание: </a:t>
              </a:r>
              <a:r>
                <a:rPr lang="ru-RU" altLang="ru-RU" sz="1600">
                  <a:solidFill>
                    <a:srgbClr val="000099"/>
                  </a:solidFill>
                </a:rPr>
                <a:t>Физические науки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Вид деятельности: </a:t>
              </a:r>
              <a:r>
                <a:rPr lang="ru-RU" altLang="ru-RU" sz="1600">
                  <a:solidFill>
                    <a:srgbClr val="000099"/>
                  </a:solidFill>
                </a:rPr>
                <a:t>«Рассуждение»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Уровень достижений: </a:t>
              </a:r>
              <a:r>
                <a:rPr lang="ru-RU" altLang="ru-RU" sz="1600">
                  <a:solidFill>
                    <a:srgbClr val="000099"/>
                  </a:solidFill>
                </a:rPr>
                <a:t>высший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Результат по России: </a:t>
              </a:r>
              <a:r>
                <a:rPr lang="ru-RU" altLang="ru-RU" sz="1600">
                  <a:solidFill>
                    <a:srgbClr val="000099"/>
                  </a:solidFill>
                </a:rPr>
                <a:t>27 %</a:t>
              </a:r>
            </a:p>
            <a:p>
              <a:pPr>
                <a:spcAft>
                  <a:spcPts val="600"/>
                </a:spcAft>
              </a:pPr>
              <a:r>
                <a:rPr lang="ru-RU" altLang="ru-RU" sz="1600" b="1" i="1">
                  <a:solidFill>
                    <a:srgbClr val="000099"/>
                  </a:solidFill>
                </a:rPr>
                <a:t>Средний результат по странам: </a:t>
              </a:r>
              <a:r>
                <a:rPr lang="ru-RU" altLang="ru-RU" sz="1600">
                  <a:solidFill>
                    <a:srgbClr val="000099"/>
                  </a:solidFill>
                </a:rPr>
                <a:t>26 % </a:t>
              </a:r>
              <a:endParaRPr lang="ru-RU" altLang="ru-RU" sz="1600" i="1">
                <a:solidFill>
                  <a:srgbClr val="000099"/>
                </a:solidFill>
              </a:endParaRPr>
            </a:p>
          </p:txBody>
        </p:sp>
        <p:pic>
          <p:nvPicPr>
            <p:cNvPr id="13318" name="Picture 2">
              <a:extLst>
                <a:ext uri="{FF2B5EF4-FFF2-40B4-BE49-F238E27FC236}">
                  <a16:creationId xmlns:a16="http://schemas.microsoft.com/office/drawing/2014/main" id="{D7E347E2-030D-4D8C-BCE0-07C53BABB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338" y="1716088"/>
              <a:ext cx="3906837" cy="45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Прямоугольник 1">
              <a:extLst>
                <a:ext uri="{FF2B5EF4-FFF2-40B4-BE49-F238E27FC236}">
                  <a16:creationId xmlns:a16="http://schemas.microsoft.com/office/drawing/2014/main" id="{A54F8037-B116-438B-A7DC-24BF09354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3435350"/>
              <a:ext cx="4062412" cy="28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2100"/>
                </a:lnSpc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Задание проверяет умение анализировать результаты опыта, находить ошибку                     в формулировке вывода на основе опыта и обосновывать свой ответ. </a:t>
              </a:r>
            </a:p>
            <a:p>
              <a:pPr algn="just">
                <a:lnSpc>
                  <a:spcPts val="2100"/>
                </a:lnSpc>
              </a:pPr>
              <a:r>
                <a:rPr lang="ru-RU" altLang="ru-RU" sz="1400" i="1">
                  <a:solidFill>
                    <a:srgbClr val="000099"/>
                  </a:solidFill>
                </a:rPr>
                <a:t>Результат по России практически совпадает со средним международным. Это объясняется тем, что в отечественных курсах для начальной школы недостаточно учебного времени уделяется проведению ученических опытов и наблюдений.</a:t>
              </a:r>
              <a:endParaRPr lang="ru-RU" altLang="ru-RU" sz="1400">
                <a:solidFill>
                  <a:srgbClr val="000099"/>
                </a:solidFill>
              </a:endParaRPr>
            </a:p>
          </p:txBody>
        </p:sp>
        <p:sp>
          <p:nvSpPr>
            <p:cNvPr id="13320" name="Прямоугольник 1">
              <a:extLst>
                <a:ext uri="{FF2B5EF4-FFF2-40B4-BE49-F238E27FC236}">
                  <a16:creationId xmlns:a16="http://schemas.microsoft.com/office/drawing/2014/main" id="{A23346E4-7EDF-41E9-8456-B76A24E3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175" y="388938"/>
              <a:ext cx="6665913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altLang="ru-RU" sz="2400" b="1" i="1">
                  <a:solidFill>
                    <a:srgbClr val="000099"/>
                  </a:solidFill>
                </a:rPr>
                <a:t>Рассуждение</a:t>
              </a:r>
              <a:endParaRPr lang="ru-RU" altLang="ru-RU">
                <a:solidFill>
                  <a:srgbClr val="000099"/>
                </a:solidFill>
              </a:endParaRPr>
            </a:p>
            <a:p>
              <a:pPr algn="just">
                <a:spcAft>
                  <a:spcPts val="12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Вид деятельности выходит за рамки решения стандартных задач и связан                с применением знаний в незнакомой ситуации, с решением сложных и многошаговых задач.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A54AD469-E50B-4DC9-AF99-9182EB79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4339" name="Группа 2">
            <a:extLst>
              <a:ext uri="{FF2B5EF4-FFF2-40B4-BE49-F238E27FC236}">
                <a16:creationId xmlns:a16="http://schemas.microsoft.com/office/drawing/2014/main" id="{04F85A18-D13F-4F32-BD22-3A31B67CC89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44513"/>
            <a:ext cx="7988300" cy="5738812"/>
            <a:chOff x="539552" y="544239"/>
            <a:chExt cx="7989094" cy="5738553"/>
          </a:xfrm>
        </p:grpSpPr>
        <p:sp>
          <p:nvSpPr>
            <p:cNvPr id="14340" name="Прямоугольник 1">
              <a:extLst>
                <a:ext uri="{FF2B5EF4-FFF2-40B4-BE49-F238E27FC236}">
                  <a16:creationId xmlns:a16="http://schemas.microsoft.com/office/drawing/2014/main" id="{D9DD421B-7264-402B-9893-C52CE405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2924944"/>
              <a:ext cx="351289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spcAft>
                  <a:spcPct val="60000"/>
                </a:spcAft>
                <a:buFont typeface="Wingdings" panose="05000000000000000000" pitchFamily="2" charset="2"/>
                <a:buNone/>
              </a:pPr>
              <a:r>
                <a:rPr lang="ru-RU" altLang="ru-RU">
                  <a:solidFill>
                    <a:srgbClr val="000099"/>
                  </a:solidFill>
                </a:rPr>
                <a:t>Исследование проводится с целью сравнения уровня качества чтения и понимания текста учащимися начальной школы в странах мира, а также выявления и интерпретации различий в национальных системах образования с целью совершенствования процесса обучения чтению.</a:t>
              </a:r>
            </a:p>
          </p:txBody>
        </p:sp>
        <p:sp>
          <p:nvSpPr>
            <p:cNvPr id="14341" name="Прямоугольник 2">
              <a:extLst>
                <a:ext uri="{FF2B5EF4-FFF2-40B4-BE49-F238E27FC236}">
                  <a16:creationId xmlns:a16="http://schemas.microsoft.com/office/drawing/2014/main" id="{14BF905E-5E1E-41FC-8EEB-73C6D1DA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531" y="544239"/>
              <a:ext cx="592911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altLang="ru-RU" sz="2800" b="1" i="1">
                  <a:solidFill>
                    <a:srgbClr val="000099"/>
                  </a:solidFill>
                </a:rPr>
                <a:t>PIRLS</a:t>
              </a:r>
              <a:r>
                <a:rPr lang="ru-RU" altLang="ru-RU" sz="1900" b="1" i="1">
                  <a:solidFill>
                    <a:srgbClr val="000099"/>
                  </a:solidFill>
                </a:rPr>
                <a:t> – исследование качества чтения и понимания текста </a:t>
              </a:r>
              <a:endParaRPr lang="en-US" altLang="ru-RU" sz="1900" b="1" i="1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(Progress in International Reading Literacy Study)</a:t>
              </a:r>
              <a:endParaRPr lang="ru-RU" altLang="ru-RU" sz="1400"/>
            </a:p>
          </p:txBody>
        </p:sp>
        <p:pic>
          <p:nvPicPr>
            <p:cNvPr id="2" name="Рисунок 5">
              <a:extLst>
                <a:ext uri="{FF2B5EF4-FFF2-40B4-BE49-F238E27FC236}">
                  <a16:creationId xmlns:a16="http://schemas.microsoft.com/office/drawing/2014/main" id="{BB346C43-56E4-45CE-88F5-03A1AB187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9766" y="1772909"/>
              <a:ext cx="4186653" cy="450988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0AA56335-2B58-43A0-8DD1-6D86E9B5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3" name="Группа 1">
            <a:extLst>
              <a:ext uri="{FF2B5EF4-FFF2-40B4-BE49-F238E27FC236}">
                <a16:creationId xmlns:a16="http://schemas.microsoft.com/office/drawing/2014/main" id="{69DEB1B3-07EB-4CD8-BA67-4E7046A3A0C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447675"/>
            <a:ext cx="7950200" cy="5754688"/>
            <a:chOff x="635000" y="447675"/>
            <a:chExt cx="7950200" cy="5754688"/>
          </a:xfrm>
        </p:grpSpPr>
        <p:pic>
          <p:nvPicPr>
            <p:cNvPr id="15364" name="Picture 9">
              <a:extLst>
                <a:ext uri="{FF2B5EF4-FFF2-40B4-BE49-F238E27FC236}">
                  <a16:creationId xmlns:a16="http://schemas.microsoft.com/office/drawing/2014/main" id="{BE925527-5287-431E-939C-31BBEB09C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447675"/>
              <a:ext cx="1636712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Прямоугольник 1">
              <a:extLst>
                <a:ext uri="{FF2B5EF4-FFF2-40B4-BE49-F238E27FC236}">
                  <a16:creationId xmlns:a16="http://schemas.microsoft.com/office/drawing/2014/main" id="{877F8C43-FC84-4306-B067-F0AEBF6DC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0" y="1820863"/>
              <a:ext cx="782478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5000"/>
                </a:lnSpc>
              </a:pPr>
              <a:r>
                <a:rPr lang="ru-RU" altLang="ru-RU" sz="2000" b="1" i="1">
                  <a:solidFill>
                    <a:srgbClr val="000099"/>
                  </a:solidFill>
                </a:rPr>
                <a:t>Грамотность чтения</a:t>
              </a:r>
              <a:r>
                <a:rPr lang="ru-RU" altLang="ru-RU" b="1">
                  <a:solidFill>
                    <a:srgbClr val="000099"/>
                  </a:solidFill>
                </a:rPr>
                <a:t> – </a:t>
              </a:r>
              <a:r>
                <a:rPr lang="ru-RU" altLang="ru-RU">
                  <a:solidFill>
                    <a:srgbClr val="000099"/>
                  </a:solidFill>
                </a:rPr>
                <a:t>это способность понимать и использовать те формы письменного языка, которые требуются обществу и ценятся человеком. Читатели могут извлекать смысл из текстов в различных формах. Они читают, чтобы учиться, участвовать в сообществах читателей в школе и повседневной жизни и для удовольствия.</a:t>
              </a:r>
            </a:p>
          </p:txBody>
        </p:sp>
        <p:sp>
          <p:nvSpPr>
            <p:cNvPr id="15366" name="Прямоугольник 2">
              <a:extLst>
                <a:ext uri="{FF2B5EF4-FFF2-40B4-BE49-F238E27FC236}">
                  <a16:creationId xmlns:a16="http://schemas.microsoft.com/office/drawing/2014/main" id="{7243BBB2-0A28-4B65-AA1A-79C9D233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5" y="3856038"/>
              <a:ext cx="49323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000" b="1" i="1">
                  <a:solidFill>
                    <a:srgbClr val="000099"/>
                  </a:solidFill>
                </a:rPr>
                <a:t>Основные изменения в </a:t>
              </a:r>
              <a:r>
                <a:rPr lang="en-US" altLang="ru-RU" sz="2000" b="1" i="1">
                  <a:solidFill>
                    <a:srgbClr val="000099"/>
                  </a:solidFill>
                </a:rPr>
                <a:t>PIRLS</a:t>
              </a:r>
              <a:r>
                <a:rPr lang="ru-RU" altLang="ru-RU" sz="2000" b="1" i="1">
                  <a:solidFill>
                    <a:srgbClr val="000099"/>
                  </a:solidFill>
                </a:rPr>
                <a:t>-2021:</a:t>
              </a:r>
            </a:p>
          </p:txBody>
        </p:sp>
        <p:pic>
          <p:nvPicPr>
            <p:cNvPr id="15367" name="Picture 5">
              <a:extLst>
                <a:ext uri="{FF2B5EF4-FFF2-40B4-BE49-F238E27FC236}">
                  <a16:creationId xmlns:a16="http://schemas.microsoft.com/office/drawing/2014/main" id="{99988DE8-3407-4F4D-A5BE-774EC6AB5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933825"/>
              <a:ext cx="2303463" cy="226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Прямоугольник 3">
              <a:extLst>
                <a:ext uri="{FF2B5EF4-FFF2-40B4-BE49-F238E27FC236}">
                  <a16:creationId xmlns:a16="http://schemas.microsoft.com/office/drawing/2014/main" id="{1D8F83B4-2484-42D4-B56E-BA4B4208E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944" y="4494203"/>
              <a:ext cx="439184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</a:rPr>
                <a:t>переход  на цифровой  формат;</a:t>
              </a:r>
              <a:endParaRPr lang="en-US" altLang="ru-RU" sz="2000">
                <a:solidFill>
                  <a:srgbClr val="000099"/>
                </a:solidFill>
              </a:endParaRPr>
            </a:p>
            <a:p>
              <a:pPr eaLnBrk="1" hangingPunct="1">
                <a:lnSpc>
                  <a:spcPct val="125000"/>
                </a:lnSpc>
                <a:buFont typeface="Wingdings" panose="05000000000000000000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</a:rPr>
                <a:t>ePIRLS – компьютерная оценка онлайн-чтения в моделируемой интернет-среде.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6727EB07-F647-4B8E-9DCF-2EF1C37E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Прямоугольник 3">
            <a:extLst>
              <a:ext uri="{FF2B5EF4-FFF2-40B4-BE49-F238E27FC236}">
                <a16:creationId xmlns:a16="http://schemas.microsoft.com/office/drawing/2014/main" id="{1C060FCD-13D5-4BEC-BFF2-61B6090C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409575"/>
            <a:ext cx="7016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400" b="1" i="1">
                <a:solidFill>
                  <a:srgbClr val="000099"/>
                </a:solidFill>
              </a:rPr>
              <a:t>ePIRLS</a:t>
            </a:r>
            <a:r>
              <a:rPr lang="ru-RU" altLang="ru-RU" sz="1600" b="1" i="1">
                <a:solidFill>
                  <a:srgbClr val="000099"/>
                </a:solidFill>
              </a:rPr>
              <a:t> </a:t>
            </a:r>
            <a:r>
              <a:rPr lang="ru-RU" altLang="ru-RU" b="1" i="1">
                <a:solidFill>
                  <a:srgbClr val="000099"/>
                </a:solidFill>
              </a:rPr>
              <a:t>– компьютерная оценка</a:t>
            </a:r>
            <a:r>
              <a:rPr lang="en-US" altLang="ru-RU" b="1" i="1">
                <a:solidFill>
                  <a:srgbClr val="000099"/>
                </a:solidFill>
              </a:rPr>
              <a:t> </a:t>
            </a:r>
            <a:r>
              <a:rPr lang="ru-RU" altLang="ru-RU" b="1" i="1">
                <a:solidFill>
                  <a:srgbClr val="000099"/>
                </a:solidFill>
              </a:rPr>
              <a:t>онлайн-чтения </a:t>
            </a:r>
            <a:endParaRPr lang="en-US" altLang="ru-RU" b="1" i="1">
              <a:solidFill>
                <a:srgbClr val="000099"/>
              </a:solidFill>
            </a:endParaRPr>
          </a:p>
          <a:p>
            <a:pPr algn="r" eaLnBrk="1" hangingPunct="1"/>
            <a:r>
              <a:rPr lang="ru-RU" altLang="ru-RU" b="1" i="1">
                <a:solidFill>
                  <a:srgbClr val="000099"/>
                </a:solidFill>
              </a:rPr>
              <a:t>в моделируемой интернет-среде </a:t>
            </a:r>
          </a:p>
        </p:txBody>
      </p:sp>
      <p:sp>
        <p:nvSpPr>
          <p:cNvPr id="16388" name="Прямоугольник 9">
            <a:extLst>
              <a:ext uri="{FF2B5EF4-FFF2-40B4-BE49-F238E27FC236}">
                <a16:creationId xmlns:a16="http://schemas.microsoft.com/office/drawing/2014/main" id="{D748CC3B-A62D-45E6-A4C8-8529D6D0D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6367463"/>
            <a:ext cx="2425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200" b="1" i="1">
                <a:solidFill>
                  <a:srgbClr val="000066"/>
                </a:solidFill>
              </a:rPr>
              <a:t>http://pirls2021.testoko.ru/test/</a:t>
            </a:r>
            <a:endParaRPr lang="ru-RU" altLang="ru-RU" sz="1200">
              <a:solidFill>
                <a:srgbClr val="000066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1746386D-8CE6-4204-A81D-72C83D7F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268413"/>
            <a:ext cx="8102600" cy="50990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24642A30-C5A0-4870-BC16-489E0BA7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411" name="Группа 1">
            <a:extLst>
              <a:ext uri="{FF2B5EF4-FFF2-40B4-BE49-F238E27FC236}">
                <a16:creationId xmlns:a16="http://schemas.microsoft.com/office/drawing/2014/main" id="{84EB0533-2077-4383-B822-B5A3947C6BDB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371475"/>
            <a:ext cx="7870825" cy="6003925"/>
            <a:chOff x="736600" y="371475"/>
            <a:chExt cx="7870825" cy="6003925"/>
          </a:xfrm>
        </p:grpSpPr>
        <p:sp>
          <p:nvSpPr>
            <p:cNvPr id="17412" name="Прямоугольник 1">
              <a:extLst>
                <a:ext uri="{FF2B5EF4-FFF2-40B4-BE49-F238E27FC236}">
                  <a16:creationId xmlns:a16="http://schemas.microsoft.com/office/drawing/2014/main" id="{1B0A07F0-92FA-469B-969D-BC245B300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00" y="5221288"/>
              <a:ext cx="7870825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560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600">
                  <a:solidFill>
                    <a:srgbClr val="000099"/>
                  </a:solidFill>
                </a:rPr>
                <a:t>Художественные тексты обладают возможностью неоднозначной трактовки некоторых событий.</a:t>
              </a:r>
            </a:p>
            <a:p>
              <a:pPr algn="just">
                <a:spcAft>
                  <a:spcPts val="1200"/>
                </a:spcAft>
              </a:pPr>
              <a:r>
                <a:rPr lang="ru-RU" altLang="ru-RU" sz="1600">
                  <a:solidFill>
                    <a:srgbClr val="000099"/>
                  </a:solidFill>
                </a:rPr>
                <a:t>В информационных текстах представлена вербальная информация и информация в виде рисунков, диаграмм.</a:t>
              </a:r>
            </a:p>
          </p:txBody>
        </p:sp>
        <p:sp>
          <p:nvSpPr>
            <p:cNvPr id="17413" name="Прямоугольник 2">
              <a:extLst>
                <a:ext uri="{FF2B5EF4-FFF2-40B4-BE49-F238E27FC236}">
                  <a16:creationId xmlns:a16="http://schemas.microsoft.com/office/drawing/2014/main" id="{F73252BC-3EBD-4324-8747-CDE0B2C0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00" y="1412875"/>
              <a:ext cx="779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100000"/>
                </a:spcAft>
              </a:pPr>
              <a:r>
                <a:rPr lang="ru-RU" altLang="ru-RU" sz="2400" b="1" i="1">
                  <a:solidFill>
                    <a:srgbClr val="000099"/>
                  </a:solidFill>
                </a:rPr>
                <a:t>Общие характеристики теста PIRLS</a:t>
              </a:r>
            </a:p>
          </p:txBody>
        </p:sp>
        <p:pic>
          <p:nvPicPr>
            <p:cNvPr id="17414" name="Picture 22">
              <a:extLst>
                <a:ext uri="{FF2B5EF4-FFF2-40B4-BE49-F238E27FC236}">
                  <a16:creationId xmlns:a16="http://schemas.microsoft.com/office/drawing/2014/main" id="{00F82D3D-84D0-4C33-9354-C30FF14C1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1908175"/>
              <a:ext cx="787082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>
              <a:extLst>
                <a:ext uri="{FF2B5EF4-FFF2-40B4-BE49-F238E27FC236}">
                  <a16:creationId xmlns:a16="http://schemas.microsoft.com/office/drawing/2014/main" id="{324260F5-0B6D-4654-9569-2A163B2BE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371475"/>
              <a:ext cx="1366837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89A119E9-B9AE-4FC5-9745-EE101A1A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9C72AE1-F626-4697-9A0D-A3DAF0C54883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662113"/>
          <a:ext cx="8569325" cy="403225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347482495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57571972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056045156"/>
                    </a:ext>
                  </a:extLst>
                </a:gridCol>
                <a:gridCol w="2363787">
                  <a:extLst>
                    <a:ext uri="{9D8B030D-6E8A-4147-A177-3AD203B41FA5}">
                      <a16:colId xmlns:a16="http://schemas.microsoft.com/office/drawing/2014/main" val="2222740567"/>
                    </a:ext>
                  </a:extLst>
                </a:gridCol>
              </a:tblGrid>
              <a:tr h="287338">
                <a:tc grid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Группа /  Процентное соотношение заданий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661765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Нахождение информации,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заданной в явном виде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(20 %)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Формулирование выводов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(30 %)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Интерпретация и обобщение информации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(30 %)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Анализ и оценка содержания, языковых особенностей и структуры текста</a:t>
                      </a: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(20 %)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246"/>
                  </a:ext>
                </a:extLst>
              </a:tr>
              <a:tr h="2952750">
                <a:tc>
                  <a:txBody>
                    <a:bodyPr/>
                    <a:lstStyle>
                      <a:lvl1pPr marL="263525" indent="-17145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найти конкретные сведения; 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найти значения слова или фразы;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определить тему или основную идею в случае, если они представлены в тексте в явном виде;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определить время и место действия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637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6375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установить связь между событиями;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6375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понять обобщения, имеющиеся в тексте;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6375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вывести общий смысл, основываясь на серии аргументов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47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4788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распознать общую идею или тему текста;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4788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понять отношения между героями;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4788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сравнить и противопоставить информацию из разных частей текста;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4788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понять настроение и общий тон рассказа;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04788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найти практическое применение информации, полученной из текста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2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2225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оценить правдоподобность описанных событий; 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2225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осознать, какими средствами автор воспользовался для создания неожиданного конца;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2225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оценить полноту и ясность информации, представленной в тексте;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 2" panose="05020102010507070707" pitchFamily="18" charset="2"/>
                        <a:buChar char=""/>
                        <a:tabLst>
                          <a:tab pos="22225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определить отношение автора к основной теме текста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85817"/>
                  </a:ext>
                </a:extLst>
              </a:tr>
            </a:tbl>
          </a:graphicData>
        </a:graphic>
      </p:graphicFrame>
      <p:grpSp>
        <p:nvGrpSpPr>
          <p:cNvPr id="18454" name="Группа 2">
            <a:extLst>
              <a:ext uri="{FF2B5EF4-FFF2-40B4-BE49-F238E27FC236}">
                <a16:creationId xmlns:a16="http://schemas.microsoft.com/office/drawing/2014/main" id="{D5F25B73-8E27-4195-ABAA-DBA7D3AB5C0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74663"/>
            <a:ext cx="8569325" cy="6013450"/>
            <a:chOff x="250825" y="474663"/>
            <a:chExt cx="8569325" cy="6013450"/>
          </a:xfrm>
        </p:grpSpPr>
        <p:sp>
          <p:nvSpPr>
            <p:cNvPr id="18455" name="Прямоугольник 2">
              <a:extLst>
                <a:ext uri="{FF2B5EF4-FFF2-40B4-BE49-F238E27FC236}">
                  <a16:creationId xmlns:a16="http://schemas.microsoft.com/office/drawing/2014/main" id="{42D04393-7A36-48EE-99F6-7DE6BA92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675" y="474663"/>
              <a:ext cx="45720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200" b="1" i="1">
                  <a:solidFill>
                    <a:srgbClr val="000099"/>
                  </a:solidFill>
                </a:rPr>
                <a:t>Оцениваются четыре группы читательских умений</a:t>
              </a:r>
            </a:p>
          </p:txBody>
        </p:sp>
        <p:sp>
          <p:nvSpPr>
            <p:cNvPr id="18456" name="Прямоугольник 3">
              <a:extLst>
                <a:ext uri="{FF2B5EF4-FFF2-40B4-BE49-F238E27FC236}">
                  <a16:creationId xmlns:a16="http://schemas.microsoft.com/office/drawing/2014/main" id="{A8595CA4-4479-4683-B123-C35355EF1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5842000"/>
              <a:ext cx="85693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>
                  <a:solidFill>
                    <a:srgbClr val="000099"/>
                  </a:solidFill>
                </a:rPr>
                <a:t>Уровни читательской грамотности: высший, высокий, средний, низкий и самый низкий.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85341E4E-0981-4AE5-9506-919975C4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B5795C0F-2EC4-4196-BEE3-F7E5ADF0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19460" name="Группа 1">
            <a:extLst>
              <a:ext uri="{FF2B5EF4-FFF2-40B4-BE49-F238E27FC236}">
                <a16:creationId xmlns:a16="http://schemas.microsoft.com/office/drawing/2014/main" id="{B8EB5F0C-EC2C-4C5E-9F4E-52235125D95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49250"/>
            <a:ext cx="8193088" cy="5921375"/>
            <a:chOff x="539750" y="349250"/>
            <a:chExt cx="8193088" cy="5921375"/>
          </a:xfrm>
        </p:grpSpPr>
        <p:sp>
          <p:nvSpPr>
            <p:cNvPr id="19461" name="Прямоугольник 1">
              <a:extLst>
                <a:ext uri="{FF2B5EF4-FFF2-40B4-BE49-F238E27FC236}">
                  <a16:creationId xmlns:a16="http://schemas.microsoft.com/office/drawing/2014/main" id="{04AFFE3D-DE79-4D9D-B9C6-88676D30E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349250"/>
              <a:ext cx="398303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200" b="1" i="1">
                  <a:solidFill>
                    <a:srgbClr val="000099"/>
                  </a:solidFill>
                </a:rPr>
                <a:t>Информационный текст. </a:t>
              </a:r>
              <a:endParaRPr lang="ru-RU" altLang="ru-RU" sz="2200">
                <a:solidFill>
                  <a:srgbClr val="000099"/>
                </a:solidFill>
              </a:endParaRPr>
            </a:p>
          </p:txBody>
        </p:sp>
        <p:sp>
          <p:nvSpPr>
            <p:cNvPr id="19462" name="Прямоугольник 2">
              <a:extLst>
                <a:ext uri="{FF2B5EF4-FFF2-40B4-BE49-F238E27FC236}">
                  <a16:creationId xmlns:a16="http://schemas.microsoft.com/office/drawing/2014/main" id="{68F9C16E-E431-4C3B-AAD8-10828B3AE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1031875"/>
              <a:ext cx="6681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b="1">
                  <a:solidFill>
                    <a:srgbClr val="000099"/>
                  </a:solidFill>
                </a:rPr>
                <a:t>Леонардо да Винчи: человек, опередивший свое время.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19463" name="Rectangle 6">
              <a:extLst>
                <a:ext uri="{FF2B5EF4-FFF2-40B4-BE49-F238E27FC236}">
                  <a16:creationId xmlns:a16="http://schemas.microsoft.com/office/drawing/2014/main" id="{3D749F48-E151-4E7A-B102-1FEA5FF9DB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39750" y="1484313"/>
              <a:ext cx="8064500" cy="4786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36036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  <a:cs typeface="Times New Roman" panose="02020603050405020304" pitchFamily="18" charset="0"/>
                </a:rPr>
                <a:t>Большинство людей, услышав имя Леонардо да Винчи, вспоминают его известную картину «Мона Лиза». Эта картина находится в художественном музее в Париже. Миллионы туристов каждый год приходят посмотреть на неё.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  <a:cs typeface="Times New Roman" panose="02020603050405020304" pitchFamily="18" charset="0"/>
                </a:rPr>
                <a:t>Но Леонардо был не только художником. Он также был талантливым изобретателем, инженером, архитектором и скульптором. У него было много новых и необычных идей.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  <a:cs typeface="Times New Roman" panose="02020603050405020304" pitchFamily="18" charset="0"/>
                </a:rPr>
                <a:t>Леонардо да Винчи родился в 1452 году в загородном доме своего отца около города Винчи в Италии. Его детство проходило среди природы; он наблюдал за животными и насекомыми, которые его окружали.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  <a:cs typeface="Times New Roman" panose="02020603050405020304" pitchFamily="18" charset="0"/>
                </a:rPr>
                <a:t> Позже Леонардо вместе с отцом переехал в город Флоренцию. Там Леонардо стал работать и учиться у известного художника и скульптора по имени Верроккьо.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  <a:cs typeface="Times New Roman" panose="02020603050405020304" pitchFamily="18" charset="0"/>
                </a:rPr>
                <a:t>За время работы у Верроккьо Леонардо узнал очень много о технике своего времени. Это помогло ему понять, как работают различные механизмы. А ещё он научился смешивать различные краски для получения нужных цветов и пользоваться металлом для создания скульптур.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Леонардо постоянно испытывал жажду знаний. Он изучал мир вокруг себя и рисовал то, что видел. Он прочитывал все книги, которые удавалось достать, прислушивался к идеям других людей и записывал все новое, что узнавал. Одни его записные книжки были большими, как плакаты, другие — маленькими, чтобы было удобно носить за поясом. Многие его записи оказались утеряны, но некоторые были опубликованы в начале XIX века, и их можно увидеть в наше время. В них есть рисунки и записи, сделанные аккуратным почерком.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DB9A68C9-1B52-49BC-B02C-E504AAB1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03CB88D3-A855-4947-A6F8-76ED794F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20484" name="Группа 1">
            <a:extLst>
              <a:ext uri="{FF2B5EF4-FFF2-40B4-BE49-F238E27FC236}">
                <a16:creationId xmlns:a16="http://schemas.microsoft.com/office/drawing/2014/main" id="{FED1C25E-8841-4165-AACE-6487016C611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08050"/>
            <a:ext cx="8064500" cy="5324475"/>
            <a:chOff x="539750" y="908050"/>
            <a:chExt cx="8064500" cy="5324475"/>
          </a:xfrm>
        </p:grpSpPr>
        <p:sp>
          <p:nvSpPr>
            <p:cNvPr id="20485" name="Прямоугольник 2">
              <a:extLst>
                <a:ext uri="{FF2B5EF4-FFF2-40B4-BE49-F238E27FC236}">
                  <a16:creationId xmlns:a16="http://schemas.microsoft.com/office/drawing/2014/main" id="{16062149-37F7-4961-A24A-206AA4EF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908050"/>
              <a:ext cx="66817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b="1">
                  <a:solidFill>
                    <a:srgbClr val="000099"/>
                  </a:solidFill>
                </a:rPr>
                <a:t>Леонардо да Винчи: человек, опередивший свое время.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CA7B1AD1-29FE-4F9F-9E68-4E29B2071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39750" y="1524000"/>
              <a:ext cx="8064500" cy="470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36036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В записных книжках Леонардо есть описания его изобретений. Эти записи к тому же показывают его большой интерес к тому, что и как работает. Его занимали машины, но ему было также интересно, как движутся живые существа и как они устроены. Он изучал и рисовал движущуюся воду, листья на деревьях, летящих птиц и человеческие тела. Наблюдая за всем, что его окружало, он всё время узнавал что-то новое.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Все полученные знания и почерпнутые у других людей идеи Леонардо развивал и совершенствовал. В результате большинство рисунков в его записных книжках отражают абсолютно новые идеи. Некоторые похожи на картинки из будущего. Например, его рисунок «Летающая машина» был сделан задолго до появления в небе воздушных шаров или самолётов.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Хотя Леонардо был полон новых идей, он не воплотил многое из того, что было на его рисунках. В одной из его записных книжек есть рисунок человека с парашютом. Эта идея была воплощена в жизнь только через 300 лет, в 1783 году, когда один француз стал первым человеком, спустившимся на землю с парашютом.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Другое изобретение было основано на изучении Леонардо человеческого тела и его интересе к тому, как оно двигается. У Леонардо много рисунков, на которых изображены руки, ноги и другие части тела, он фактически спроектировал механического человека — робота! Этот робот мог сидеть прямо, махать руками, двигать головой, открывать и закрывать рот.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400">
                  <a:solidFill>
                    <a:srgbClr val="000099"/>
                  </a:solidFill>
                </a:rPr>
                <a:t>Леонардо да Винчи умер в 1519 году. Он был поистине человеком, который опередил своё время.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3FE2CF66-E9C9-4F30-ABF7-7F72C694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Прямоугольник 1">
            <a:extLst>
              <a:ext uri="{FF2B5EF4-FFF2-40B4-BE49-F238E27FC236}">
                <a16:creationId xmlns:a16="http://schemas.microsoft.com/office/drawing/2014/main" id="{B6C0184A-DBD6-4E95-B9AB-D96DB61B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476250"/>
            <a:ext cx="673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400" b="1" i="1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Система оценки качества образования</a:t>
            </a:r>
          </a:p>
        </p:txBody>
      </p:sp>
      <p:grpSp>
        <p:nvGrpSpPr>
          <p:cNvPr id="3076" name="Группа 1">
            <a:extLst>
              <a:ext uri="{FF2B5EF4-FFF2-40B4-BE49-F238E27FC236}">
                <a16:creationId xmlns:a16="http://schemas.microsoft.com/office/drawing/2014/main" id="{079C89EA-0B9C-4D13-87EA-78D1C4632B50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1168400"/>
            <a:ext cx="7983538" cy="4999038"/>
            <a:chOff x="426199" y="1168400"/>
            <a:chExt cx="7982789" cy="4999713"/>
          </a:xfrm>
        </p:grpSpPr>
        <p:sp>
          <p:nvSpPr>
            <p:cNvPr id="3078" name="Скругленный прямоугольник 2">
              <a:extLst>
                <a:ext uri="{FF2B5EF4-FFF2-40B4-BE49-F238E27FC236}">
                  <a16:creationId xmlns:a16="http://schemas.microsoft.com/office/drawing/2014/main" id="{153DEEF4-E622-438F-837C-DE69445DC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438" y="1168400"/>
              <a:ext cx="5289550" cy="6764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</a:pPr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ГИА-11, 9 (ЕГЭ, ОГЭ, ГВЭ)</a:t>
              </a:r>
              <a:endParaRPr lang="ru-RU" altLang="ru-RU" sz="2000"/>
            </a:p>
          </p:txBody>
        </p:sp>
        <p:sp>
          <p:nvSpPr>
            <p:cNvPr id="3079" name="Скругленный прямоугольник 13">
              <a:extLst>
                <a:ext uri="{FF2B5EF4-FFF2-40B4-BE49-F238E27FC236}">
                  <a16:creationId xmlns:a16="http://schemas.microsoft.com/office/drawing/2014/main" id="{B23B7B23-FE21-4D8F-809D-94EBBA53E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312" y="2772172"/>
              <a:ext cx="5313362" cy="7288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>
              <a:lvl1pPr defTabSz="88741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defTabSz="88741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defTabSz="88741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defTabSz="88741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defTabSz="88741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887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/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Национальные исследования</a:t>
              </a:r>
            </a:p>
            <a:p>
              <a:pPr algn="ctr"/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 качества образования</a:t>
              </a:r>
            </a:p>
            <a:p>
              <a:pPr algn="r" eaLnBrk="1" hangingPunct="1">
                <a:buClr>
                  <a:srgbClr val="000000"/>
                </a:buClr>
                <a:buSzPct val="100000"/>
              </a:pPr>
              <a:endParaRPr lang="ru-RU" altLang="ru-RU" sz="2400"/>
            </a:p>
          </p:txBody>
        </p:sp>
        <p:sp>
          <p:nvSpPr>
            <p:cNvPr id="3080" name="Скругленный прямоугольник 14">
              <a:extLst>
                <a:ext uri="{FF2B5EF4-FFF2-40B4-BE49-F238E27FC236}">
                  <a16:creationId xmlns:a16="http://schemas.microsoft.com/office/drawing/2014/main" id="{D256F8CF-5AA3-47C1-833B-6DC87522B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99" y="5445330"/>
              <a:ext cx="5343525" cy="7227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Международные исследования </a:t>
              </a:r>
            </a:p>
            <a:p>
              <a:pPr algn="ctr"/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качества образования</a:t>
              </a:r>
            </a:p>
            <a:p>
              <a:pPr algn="r" eaLnBrk="1" hangingPunct="1">
                <a:buClr>
                  <a:srgbClr val="000000"/>
                </a:buClr>
                <a:buSzPct val="100000"/>
              </a:pPr>
              <a:endParaRPr lang="ru-RU" altLang="ru-RU" sz="2400"/>
            </a:p>
          </p:txBody>
        </p:sp>
        <p:sp>
          <p:nvSpPr>
            <p:cNvPr id="3081" name="Скругленный прямоугольник 15">
              <a:extLst>
                <a:ext uri="{FF2B5EF4-FFF2-40B4-BE49-F238E27FC236}">
                  <a16:creationId xmlns:a16="http://schemas.microsoft.com/office/drawing/2014/main" id="{4962DA87-CA61-4672-8DB4-0DE141F27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792" y="1963440"/>
              <a:ext cx="5287962" cy="6740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</a:pPr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Всероссийские проверочные работы</a:t>
              </a:r>
              <a:endParaRPr lang="ru-RU" altLang="ru-RU" sz="2000"/>
            </a:p>
          </p:txBody>
        </p:sp>
        <p:sp>
          <p:nvSpPr>
            <p:cNvPr id="3082" name="Скругленный прямоугольник 16">
              <a:extLst>
                <a:ext uri="{FF2B5EF4-FFF2-40B4-BE49-F238E27FC236}">
                  <a16:creationId xmlns:a16="http://schemas.microsoft.com/office/drawing/2014/main" id="{7F6A44D7-F278-4854-A40C-D5269980C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358" y="4504928"/>
              <a:ext cx="5314950" cy="7227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</a:pPr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Исследование профессиональных компетенций учителей</a:t>
              </a:r>
            </a:p>
            <a:p>
              <a:pPr algn="r" eaLnBrk="1" hangingPunct="1">
                <a:buClr>
                  <a:srgbClr val="000000"/>
                </a:buClr>
                <a:buSzPct val="100000"/>
              </a:pPr>
              <a:endParaRPr lang="ru-RU" altLang="ru-RU" sz="2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Скругленный прямоугольник 2">
              <a:extLst>
                <a:ext uri="{FF2B5EF4-FFF2-40B4-BE49-F238E27FC236}">
                  <a16:creationId xmlns:a16="http://schemas.microsoft.com/office/drawing/2014/main" id="{D6013871-1EEE-40ED-BF66-AE3F5B8D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040" y="3645024"/>
              <a:ext cx="5289550" cy="7288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algn="ctr">
              <a:solidFill>
                <a:srgbClr val="0000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</a:pPr>
              <a:r>
                <a:rPr lang="ru-RU" altLang="ru-RU" sz="2000" b="1">
                  <a:solidFill>
                    <a:srgbClr val="2E3192"/>
                  </a:solidFill>
                  <a:latin typeface="Cambria" panose="02040503050406030204" pitchFamily="18" charset="0"/>
                </a:rPr>
                <a:t>Региональные мониторинговые исследования</a:t>
              </a:r>
              <a:endParaRPr lang="ru-RU" altLang="ru-RU" sz="2000"/>
            </a:p>
          </p:txBody>
        </p:sp>
      </p:grpSp>
      <p:pic>
        <p:nvPicPr>
          <p:cNvPr id="3077" name="Picture 9">
            <a:extLst>
              <a:ext uri="{FF2B5EF4-FFF2-40B4-BE49-F238E27FC236}">
                <a16:creationId xmlns:a16="http://schemas.microsoft.com/office/drawing/2014/main" id="{87D57943-3F6F-4529-A27F-225894E8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4505325"/>
            <a:ext cx="22844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F8CF48EF-77CE-4AF5-85F3-9B887317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Прямоугольник 2">
            <a:extLst>
              <a:ext uri="{FF2B5EF4-FFF2-40B4-BE49-F238E27FC236}">
                <a16:creationId xmlns:a16="http://schemas.microsoft.com/office/drawing/2014/main" id="{4A8E199C-C1C8-438A-85EF-1DBB98D0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276225"/>
            <a:ext cx="668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99"/>
                </a:solidFill>
              </a:rPr>
              <a:t>Леонардо да Винчи: человек, опередивший свое время.</a:t>
            </a:r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ADA280F6-B191-4DAD-B260-73F5EAAC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09" name="Прямоугольник 1">
            <a:extLst>
              <a:ext uri="{FF2B5EF4-FFF2-40B4-BE49-F238E27FC236}">
                <a16:creationId xmlns:a16="http://schemas.microsoft.com/office/drawing/2014/main" id="{5A8123F5-3A83-4B02-8C9F-DE4176A4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90588"/>
            <a:ext cx="8208962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1. Кем был Леонардо да Винчи?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A. фермером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B. врачом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C. скульптором</a:t>
            </a:r>
          </a:p>
          <a:p>
            <a:pPr>
              <a:spcAft>
                <a:spcPts val="600"/>
              </a:spcAft>
            </a:pPr>
            <a:r>
              <a:rPr lang="ru-RU" altLang="ru-RU" sz="1400">
                <a:solidFill>
                  <a:srgbClr val="000099"/>
                </a:solidFill>
              </a:rPr>
              <a:t>D. строителем</a:t>
            </a:r>
          </a:p>
          <a:p>
            <a:pPr algn="just"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2. Какой опыт, полученный Леонардо да Винчи в детстве, мог помочь ему стать изобретателем?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A. путешествие в Париж со своим отцом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B. наблюдение за животными и насекомыми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C. посещение художественных музеев</a:t>
            </a:r>
          </a:p>
          <a:p>
            <a:pPr>
              <a:spcAft>
                <a:spcPts val="600"/>
              </a:spcAft>
            </a:pPr>
            <a:r>
              <a:rPr lang="ru-RU" altLang="ru-RU" sz="1400">
                <a:solidFill>
                  <a:srgbClr val="000099"/>
                </a:solidFill>
              </a:rPr>
              <a:t>D. смешивание красок для получения нужных цветов</a:t>
            </a:r>
          </a:p>
          <a:p>
            <a:pPr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3. Чем был знаменит Верроккьо?</a:t>
            </a:r>
          </a:p>
          <a:p>
            <a:pPr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4. Чему научился Леонардо да Винчи у Верроккьо? </a:t>
            </a:r>
            <a:r>
              <a:rPr lang="ru-RU" altLang="ru-RU" sz="1400">
                <a:solidFill>
                  <a:srgbClr val="000099"/>
                </a:solidFill>
              </a:rPr>
              <a:t>Приведи два примера. Объясни, как эти знания помогли ему в дальнейшей жизни.</a:t>
            </a:r>
          </a:p>
          <a:p>
            <a:pPr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5. Что говорят о Леонардо да Винчи следующие слова: «испытывал жажду знаний»?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A. Он хотел узнать как можно больше.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B. У него было много идей создания различных механизмов.</a:t>
            </a:r>
          </a:p>
          <a:p>
            <a:r>
              <a:rPr lang="ru-RU" altLang="ru-RU" sz="1400">
                <a:solidFill>
                  <a:srgbClr val="000099"/>
                </a:solidFill>
              </a:rPr>
              <a:t>C. Он был талантливым художником и скульптором.</a:t>
            </a:r>
          </a:p>
          <a:p>
            <a:pPr>
              <a:spcAft>
                <a:spcPts val="600"/>
              </a:spcAft>
            </a:pPr>
            <a:r>
              <a:rPr lang="ru-RU" altLang="ru-RU" sz="1400">
                <a:solidFill>
                  <a:srgbClr val="000099"/>
                </a:solidFill>
              </a:rPr>
              <a:t>D. Он имел своё представление о будущем.</a:t>
            </a:r>
          </a:p>
          <a:p>
            <a:pPr>
              <a:spcAft>
                <a:spcPts val="600"/>
              </a:spcAft>
            </a:pPr>
            <a:r>
              <a:rPr lang="ru-RU" altLang="ru-RU" sz="1400" b="1">
                <a:solidFill>
                  <a:srgbClr val="000099"/>
                </a:solidFill>
              </a:rPr>
              <a:t>6. Почему записные книжки Леонардо да Винчи важны для людей в наши дни? </a:t>
            </a:r>
          </a:p>
          <a:p>
            <a:r>
              <a:rPr lang="ru-RU" altLang="ru-RU" sz="1400" b="1">
                <a:solidFill>
                  <a:srgbClr val="000099"/>
                </a:solidFill>
              </a:rPr>
              <a:t>7. …</a:t>
            </a: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>
            <a:extLst>
              <a:ext uri="{FF2B5EF4-FFF2-40B4-BE49-F238E27FC236}">
                <a16:creationId xmlns:a16="http://schemas.microsoft.com/office/drawing/2014/main" id="{905E006A-7810-4548-9F48-9A492CE0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Прямоугольник 2">
            <a:extLst>
              <a:ext uri="{FF2B5EF4-FFF2-40B4-BE49-F238E27FC236}">
                <a16:creationId xmlns:a16="http://schemas.microsoft.com/office/drawing/2014/main" id="{35A235DF-6F9A-4EA6-B0A5-FD025FDD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46113"/>
            <a:ext cx="668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99"/>
                </a:solidFill>
              </a:rPr>
              <a:t>Леонардо да Винчи: человек, опередивший свое время.</a:t>
            </a:r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FE32FBD4-3AF8-4360-BA90-5B02096E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C028CCE-378E-45A5-B343-90AD9F53C050}"/>
              </a:ext>
            </a:extLst>
          </p:cNvPr>
          <p:cNvGraphicFramePr>
            <a:graphicFrameLocks noGrp="1"/>
          </p:cNvGraphicFramePr>
          <p:nvPr/>
        </p:nvGraphicFramePr>
        <p:xfrm>
          <a:off x="569913" y="1236663"/>
          <a:ext cx="7956550" cy="5157787"/>
        </p:xfrm>
        <a:graphic>
          <a:graphicData uri="http://schemas.openxmlformats.org/drawingml/2006/table">
            <a:tbl>
              <a:tblPr/>
              <a:tblGrid>
                <a:gridCol w="3995737">
                  <a:extLst>
                    <a:ext uri="{9D8B030D-6E8A-4147-A177-3AD203B41FA5}">
                      <a16:colId xmlns:a16="http://schemas.microsoft.com/office/drawing/2014/main" val="155038549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85669973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Читательские умения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1436" marR="91436" marT="45719" marB="45719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Задание</a:t>
                      </a:r>
                    </a:p>
                  </a:txBody>
                  <a:tcPr marL="91436" marR="91436" marT="45719" marB="45719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25532"/>
                  </a:ext>
                </a:extLst>
              </a:tr>
              <a:tr h="517525"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766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7665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Умение найти в тексте информацию, изложенную в явном виде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Чем был знаменит Верроккьо?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62244"/>
                  </a:ext>
                </a:extLst>
              </a:tr>
              <a:tr h="731838"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7639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639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Умение делать простые умозаключения                      на основе информации, изложенной                            в тексте в явном виде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Почему записные книжки Леонардо да Винчи важны для людей в наши дни?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21684"/>
                  </a:ext>
                </a:extLst>
              </a:tr>
              <a:tr h="1158875"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Умение интегрировать и интерпретировать идеи и информацию текста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Статья называется «Леонардо да Винчи — человек, опередивший своё время». Приведи </a:t>
                      </a:r>
                      <a:r>
                        <a:rPr kumimoji="0" lang="ru-RU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один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 пример изобретения Леонардо да Винчи и объясни, как это показывает, что он опередил свое время.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13284"/>
                  </a:ext>
                </a:extLst>
              </a:tr>
              <a:tr h="2378075"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Умение оценивать содержание и форму текста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http</a:t>
                      </a:r>
                      <a:r>
                        <a:rPr kumimoji="0" lang="ru-RU" altLang="ru-R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:</a:t>
                      </a:r>
                      <a:r>
                        <a:rPr kumimoji="0" lang="en-US" altLang="ru-R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//pi.testoko.ru/test/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Какой из следующих заголовков мог бы стать другим подходящим названием для этой статьи?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A. Леонардо да Винчи — знаменитый  мастер                             по металлу.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B. Леонардо да Винчи — человек, который жил                в Италии.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C. Леонардо да Винчи — знаменитый художник.</a:t>
                      </a:r>
                    </a:p>
                    <a:p>
                      <a:pPr marL="873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D. Леонардо да Винчи — человек, у которого много идей.</a:t>
                      </a:r>
                    </a:p>
                  </a:txBody>
                  <a:tcPr marL="91436" marR="91436" marT="45719" marB="45719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387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D7AACFED-90E7-4887-BB56-607E5920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id="{B09CDB7C-3A40-455B-B390-7E20026B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4292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PISA</a:t>
            </a:r>
          </a:p>
        </p:txBody>
      </p:sp>
      <p:grpSp>
        <p:nvGrpSpPr>
          <p:cNvPr id="23556" name="Группа 1">
            <a:extLst>
              <a:ext uri="{FF2B5EF4-FFF2-40B4-BE49-F238E27FC236}">
                <a16:creationId xmlns:a16="http://schemas.microsoft.com/office/drawing/2014/main" id="{EB516E23-B6A3-436F-B50A-B2BD4D8F8412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38150"/>
            <a:ext cx="8574088" cy="5795963"/>
            <a:chOff x="273050" y="438150"/>
            <a:chExt cx="8574088" cy="5795963"/>
          </a:xfrm>
        </p:grpSpPr>
        <p:sp>
          <p:nvSpPr>
            <p:cNvPr id="23557" name="Rectangle 3">
              <a:extLst>
                <a:ext uri="{FF2B5EF4-FFF2-40B4-BE49-F238E27FC236}">
                  <a16:creationId xmlns:a16="http://schemas.microsoft.com/office/drawing/2014/main" id="{E8560800-46B0-46D4-A5F4-EA6E47D2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438150"/>
              <a:ext cx="85740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r" defTabSz="914400"/>
              <a:r>
                <a:rPr lang="ru-RU" altLang="ru-RU" sz="2000" b="1" i="1">
                  <a:solidFill>
                    <a:srgbClr val="000099"/>
                  </a:solidFill>
                </a:rPr>
                <a:t>http://www.centeroko.ru/</a:t>
              </a:r>
              <a:r>
                <a:rPr lang="en-US" altLang="ru-RU" sz="2000" b="1" i="1">
                  <a:solidFill>
                    <a:srgbClr val="000099"/>
                  </a:solidFill>
                </a:rPr>
                <a:t>timss19/timss2019_gr4.html</a:t>
              </a:r>
              <a:endParaRPr lang="ru-RU" altLang="ru-RU" sz="2000" b="1" i="1">
                <a:solidFill>
                  <a:srgbClr val="000099"/>
                </a:solidFill>
              </a:endParaRPr>
            </a:p>
          </p:txBody>
        </p:sp>
        <p:pic>
          <p:nvPicPr>
            <p:cNvPr id="23558" name="Picture 5">
              <a:extLst>
                <a:ext uri="{FF2B5EF4-FFF2-40B4-BE49-F238E27FC236}">
                  <a16:creationId xmlns:a16="http://schemas.microsoft.com/office/drawing/2014/main" id="{EC1C1515-2E9C-4A38-943B-AE347E8FB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930275"/>
              <a:ext cx="84423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9" name="Picture 2">
              <a:extLst>
                <a:ext uri="{FF2B5EF4-FFF2-40B4-BE49-F238E27FC236}">
                  <a16:creationId xmlns:a16="http://schemas.microsoft.com/office/drawing/2014/main" id="{0C1E0E96-CA9A-4317-B4A1-469FF83AC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2332038"/>
              <a:ext cx="8442325" cy="3902075"/>
            </a:xfrm>
            <a:prstGeom prst="rect">
              <a:avLst/>
            </a:prstGeom>
            <a:noFill/>
            <a:ln w="9525">
              <a:solidFill>
                <a:srgbClr val="879D2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B65D1918-9A6D-4DD8-B6CB-BA5CBD7B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79" name="Picture 6">
            <a:extLst>
              <a:ext uri="{FF2B5EF4-FFF2-40B4-BE49-F238E27FC236}">
                <a16:creationId xmlns:a16="http://schemas.microsoft.com/office/drawing/2014/main" id="{8A99A429-232D-47F0-9543-5B9EF31DB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644900"/>
            <a:ext cx="38242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Группа 1">
            <a:extLst>
              <a:ext uri="{FF2B5EF4-FFF2-40B4-BE49-F238E27FC236}">
                <a16:creationId xmlns:a16="http://schemas.microsoft.com/office/drawing/2014/main" id="{0DB02ABC-6623-477C-BC5B-34E5E5479D5F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04813"/>
            <a:ext cx="8126413" cy="5832475"/>
            <a:chOff x="463550" y="404813"/>
            <a:chExt cx="8126413" cy="5832475"/>
          </a:xfrm>
        </p:grpSpPr>
        <p:sp>
          <p:nvSpPr>
            <p:cNvPr id="24581" name="Прямоугольник 2">
              <a:extLst>
                <a:ext uri="{FF2B5EF4-FFF2-40B4-BE49-F238E27FC236}">
                  <a16:creationId xmlns:a16="http://schemas.microsoft.com/office/drawing/2014/main" id="{1F291C91-E0BE-4278-90A5-A310DB85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3" y="404813"/>
              <a:ext cx="7200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i="1">
                  <a:hlinkClick r:id="rId4"/>
                </a:rPr>
                <a:t> </a:t>
              </a:r>
              <a:r>
                <a:rPr lang="ru-RU" altLang="ru-RU" b="1" i="1">
                  <a:solidFill>
                    <a:srgbClr val="000099"/>
                  </a:solidFill>
                </a:rPr>
                <a:t>Демонстрационный вариант компьютерного теста</a:t>
              </a:r>
              <a:endParaRPr lang="ru-RU" altLang="ru-RU"/>
            </a:p>
          </p:txBody>
        </p:sp>
        <p:pic>
          <p:nvPicPr>
            <p:cNvPr id="24582" name="Picture 3">
              <a:extLst>
                <a:ext uri="{FF2B5EF4-FFF2-40B4-BE49-F238E27FC236}">
                  <a16:creationId xmlns:a16="http://schemas.microsoft.com/office/drawing/2014/main" id="{19448275-17E0-4968-9D98-C5316F13E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966788"/>
              <a:ext cx="3824288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5">
              <a:extLst>
                <a:ext uri="{FF2B5EF4-FFF2-40B4-BE49-F238E27FC236}">
                  <a16:creationId xmlns:a16="http://schemas.microsoft.com/office/drawing/2014/main" id="{0D3C94B5-F918-4DFF-A29B-AA18D536D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938" y="957263"/>
              <a:ext cx="38258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7">
              <a:extLst>
                <a:ext uri="{FF2B5EF4-FFF2-40B4-BE49-F238E27FC236}">
                  <a16:creationId xmlns:a16="http://schemas.microsoft.com/office/drawing/2014/main" id="{E8048AA2-D612-414F-8BE7-94B983F86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938" y="3644900"/>
              <a:ext cx="3883025" cy="2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BF139DCC-2128-4508-8B3C-A0CC8FCA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Прямоугольник 2">
            <a:extLst>
              <a:ext uri="{FF2B5EF4-FFF2-40B4-BE49-F238E27FC236}">
                <a16:creationId xmlns:a16="http://schemas.microsoft.com/office/drawing/2014/main" id="{9FCD098E-8C40-421A-B724-7527CA38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4292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PISA</a:t>
            </a:r>
          </a:p>
        </p:txBody>
      </p:sp>
      <p:grpSp>
        <p:nvGrpSpPr>
          <p:cNvPr id="25604" name="Группа 1">
            <a:extLst>
              <a:ext uri="{FF2B5EF4-FFF2-40B4-BE49-F238E27FC236}">
                <a16:creationId xmlns:a16="http://schemas.microsoft.com/office/drawing/2014/main" id="{4DBC0611-1AAF-4622-B84E-0B7B1E2F5DDF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38150"/>
            <a:ext cx="8574088" cy="6097588"/>
            <a:chOff x="273050" y="438150"/>
            <a:chExt cx="8574088" cy="6097588"/>
          </a:xfrm>
        </p:grpSpPr>
        <p:sp>
          <p:nvSpPr>
            <p:cNvPr id="25605" name="Rectangle 3">
              <a:extLst>
                <a:ext uri="{FF2B5EF4-FFF2-40B4-BE49-F238E27FC236}">
                  <a16:creationId xmlns:a16="http://schemas.microsoft.com/office/drawing/2014/main" id="{F85843D5-A159-44A9-9394-5EEC5E273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438150"/>
              <a:ext cx="85740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r" defTabSz="914400"/>
              <a:r>
                <a:rPr lang="ru-RU" altLang="ru-RU" sz="2000" b="1" i="1">
                  <a:solidFill>
                    <a:srgbClr val="000099"/>
                  </a:solidFill>
                </a:rPr>
                <a:t>http://www.centeroko.ru/</a:t>
              </a:r>
              <a:r>
                <a:rPr lang="en-US" altLang="ru-RU" sz="2000" b="1" i="1">
                  <a:solidFill>
                    <a:srgbClr val="000099"/>
                  </a:solidFill>
                </a:rPr>
                <a:t>pirls21/pirls2021_prov.html</a:t>
              </a:r>
              <a:endParaRPr lang="ru-RU" altLang="ru-RU" sz="2000" b="1" i="1">
                <a:solidFill>
                  <a:srgbClr val="000099"/>
                </a:solidFill>
              </a:endParaRPr>
            </a:p>
          </p:txBody>
        </p:sp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62E5FAAE-2601-4B61-AC51-988AB80F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930275"/>
              <a:ext cx="84423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7" name="Прямоугольник 4">
              <a:extLst>
                <a:ext uri="{FF2B5EF4-FFF2-40B4-BE49-F238E27FC236}">
                  <a16:creationId xmlns:a16="http://schemas.microsoft.com/office/drawing/2014/main" id="{1E3501E1-4EFB-425F-816B-BFFC256B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5" y="6165850"/>
              <a:ext cx="235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b="1" i="1">
                  <a:solidFill>
                    <a:srgbClr val="000099"/>
                  </a:solidFill>
                </a:rPr>
                <a:t>http</a:t>
              </a:r>
              <a:r>
                <a:rPr lang="en-US" altLang="ru-RU" b="1" i="1">
                  <a:solidFill>
                    <a:srgbClr val="000099"/>
                  </a:solidFill>
                </a:rPr>
                <a:t>s</a:t>
              </a:r>
              <a:r>
                <a:rPr lang="ru-RU" altLang="ru-RU" b="1" i="1">
                  <a:solidFill>
                    <a:srgbClr val="000099"/>
                  </a:solidFill>
                </a:rPr>
                <a:t>://</a:t>
              </a:r>
              <a:r>
                <a:rPr lang="en-US" altLang="ru-RU" b="1" i="1">
                  <a:solidFill>
                    <a:srgbClr val="000099"/>
                  </a:solidFill>
                </a:rPr>
                <a:t>fioko.</a:t>
              </a:r>
              <a:r>
                <a:rPr lang="ru-RU" altLang="ru-RU" b="1" i="1">
                  <a:solidFill>
                    <a:srgbClr val="000099"/>
                  </a:solidFill>
                </a:rPr>
                <a:t>ru/</a:t>
              </a:r>
              <a:r>
                <a:rPr lang="en-US" altLang="ru-RU" b="1" i="1">
                  <a:solidFill>
                    <a:srgbClr val="000099"/>
                  </a:solidFill>
                </a:rPr>
                <a:t>pirls</a:t>
              </a:r>
              <a:endParaRPr lang="ru-RU" altLang="ru-RU"/>
            </a:p>
          </p:txBody>
        </p:sp>
        <p:pic>
          <p:nvPicPr>
            <p:cNvPr id="25608" name="Picture 8">
              <a:extLst>
                <a:ext uri="{FF2B5EF4-FFF2-40B4-BE49-F238E27FC236}">
                  <a16:creationId xmlns:a16="http://schemas.microsoft.com/office/drawing/2014/main" id="{ED3B5FDF-559C-48D9-8748-DEB0FE83F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8" y="2349500"/>
              <a:ext cx="8431212" cy="3743325"/>
            </a:xfrm>
            <a:prstGeom prst="rect">
              <a:avLst/>
            </a:prstGeom>
            <a:noFill/>
            <a:ln w="9525">
              <a:solidFill>
                <a:srgbClr val="879D2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3C25ED5A-74FD-4897-8499-6F225110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27" name="Группа 1">
            <a:extLst>
              <a:ext uri="{FF2B5EF4-FFF2-40B4-BE49-F238E27FC236}">
                <a16:creationId xmlns:a16="http://schemas.microsoft.com/office/drawing/2014/main" id="{6106EDBB-5B1C-405F-AE77-5D29A849E83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49275"/>
            <a:ext cx="8132763" cy="5761038"/>
            <a:chOff x="539750" y="549275"/>
            <a:chExt cx="8132763" cy="5761038"/>
          </a:xfrm>
        </p:grpSpPr>
        <p:sp>
          <p:nvSpPr>
            <p:cNvPr id="26628" name="Прямоугольник 2">
              <a:extLst>
                <a:ext uri="{FF2B5EF4-FFF2-40B4-BE49-F238E27FC236}">
                  <a16:creationId xmlns:a16="http://schemas.microsoft.com/office/drawing/2014/main" id="{B24E059E-F5F4-4FDB-8210-B32357B8E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549275"/>
              <a:ext cx="76327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ru-RU" altLang="ru-RU" sz="1600" b="1" i="1">
                  <a:solidFill>
                    <a:srgbClr val="000099"/>
                  </a:solidFill>
                </a:rPr>
                <a:t>ИННОВАЦИОННЫЙ ПРОЕКТ МИНИСТЕРСТВА ПРОСВЕЩЕНИЯ</a:t>
              </a:r>
            </a:p>
            <a:p>
              <a:pPr algn="r"/>
              <a:r>
                <a:rPr lang="ru-RU" altLang="ru-RU" sz="1600" b="1" i="1">
                  <a:solidFill>
                    <a:srgbClr val="000099"/>
                  </a:solidFill>
                </a:rPr>
                <a:t>≪МОНИТОРИНГ ФОРМИРОВАНИЯ ФУНКЦИОНАЛЬНОЙ ГРАМОТНОСТИ≫</a:t>
              </a:r>
            </a:p>
          </p:txBody>
        </p:sp>
        <p:sp>
          <p:nvSpPr>
            <p:cNvPr id="26629" name="Прямоугольник 1">
              <a:extLst>
                <a:ext uri="{FF2B5EF4-FFF2-40B4-BE49-F238E27FC236}">
                  <a16:creationId xmlns:a16="http://schemas.microsoft.com/office/drawing/2014/main" id="{A0F4DA79-D8E7-4E59-9D13-BD17D3C6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3262313"/>
              <a:ext cx="3681413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560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b="1">
                  <a:solidFill>
                    <a:srgbClr val="000099"/>
                  </a:solidFill>
                </a:rPr>
                <a:t>Цель проекта </a:t>
              </a:r>
              <a:r>
                <a:rPr lang="ru-RU" altLang="ru-RU" sz="1600">
                  <a:solidFill>
                    <a:srgbClr val="000099"/>
                  </a:solidFill>
                </a:rPr>
                <a:t>– повышение качества и конкурентоспособности российского образования</a:t>
              </a:r>
              <a:r>
                <a:rPr lang="ru-RU" altLang="ru-RU" sz="1600"/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b="1">
                  <a:solidFill>
                    <a:srgbClr val="000099"/>
                  </a:solidFill>
                </a:rPr>
                <a:t>Задача проекта </a:t>
              </a:r>
              <a:r>
                <a:rPr lang="ru-RU" altLang="ru-RU" sz="1600">
                  <a:solidFill>
                    <a:srgbClr val="000099"/>
                  </a:solidFill>
                </a:rPr>
                <a:t>– разработка системы заданий, являющейся основой для новых методик по формированию и оценке функциональной грамотности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b="1">
                  <a:solidFill>
                    <a:srgbClr val="000099"/>
                  </a:solidFill>
                </a:rPr>
                <a:t>Основа проекта </a:t>
              </a:r>
              <a:r>
                <a:rPr lang="ru-RU" altLang="ru-RU" sz="1600">
                  <a:solidFill>
                    <a:srgbClr val="000099"/>
                  </a:solidFill>
                </a:rPr>
                <a:t>– идеи и инструментарий международного исследования </a:t>
              </a:r>
              <a:r>
                <a:rPr lang="en-US" altLang="ru-RU" sz="1600">
                  <a:solidFill>
                    <a:srgbClr val="000099"/>
                  </a:solidFill>
                </a:rPr>
                <a:t>PISA</a:t>
              </a:r>
              <a:r>
                <a:rPr lang="ru-RU" altLang="ru-RU" sz="1600">
                  <a:solidFill>
                    <a:srgbClr val="000099"/>
                  </a:solidFill>
                </a:rPr>
                <a:t>.</a:t>
              </a:r>
            </a:p>
          </p:txBody>
        </p:sp>
        <p:pic>
          <p:nvPicPr>
            <p:cNvPr id="26630" name="Picture 2">
              <a:extLst>
                <a:ext uri="{FF2B5EF4-FFF2-40B4-BE49-F238E27FC236}">
                  <a16:creationId xmlns:a16="http://schemas.microsoft.com/office/drawing/2014/main" id="{B2AF0CA1-4658-438A-A2AC-D20297C90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288" y="1557338"/>
              <a:ext cx="3427412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Прямоугольник 1">
              <a:extLst>
                <a:ext uri="{FF2B5EF4-FFF2-40B4-BE49-F238E27FC236}">
                  <a16:creationId xmlns:a16="http://schemas.microsoft.com/office/drawing/2014/main" id="{A66DA222-798E-46DE-B72F-54897150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1435100"/>
              <a:ext cx="4321175" cy="16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altLang="ru-RU" b="1">
                  <a:solidFill>
                    <a:srgbClr val="000099"/>
                  </a:solidFill>
                </a:rPr>
                <a:t>Функциональная грамотность – </a:t>
              </a:r>
              <a:r>
                <a:rPr lang="ru-RU" altLang="ru-RU" sz="1600">
                  <a:solidFill>
                    <a:srgbClr val="000099"/>
                  </a:solidFill>
                </a:rPr>
                <a:t>способность, позволяющая использовать полученный в течение жизни багаж знаний и умений для решения широко круга проблем, с которыми мы можем сталкиваться в повседневности.</a:t>
              </a:r>
            </a:p>
          </p:txBody>
        </p:sp>
        <p:sp>
          <p:nvSpPr>
            <p:cNvPr id="26632" name="Прямоугольник 2">
              <a:extLst>
                <a:ext uri="{FF2B5EF4-FFF2-40B4-BE49-F238E27FC236}">
                  <a16:creationId xmlns:a16="http://schemas.microsoft.com/office/drawing/2014/main" id="{D2A9C6D7-17DC-43C8-944B-3ED2EA091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625" y="3262313"/>
              <a:ext cx="3671888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63525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ru-RU" altLang="ru-RU" b="1">
                  <a:solidFill>
                    <a:srgbClr val="000099"/>
                  </a:solidFill>
                </a:rPr>
                <a:t>Направления: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читательская грамотность,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математическая грамотность,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естественнонаучная грамотность, 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финансовая грамотность,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глобальные компетенции,</a:t>
              </a:r>
            </a:p>
            <a:p>
              <a:pPr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креативное мышление</a:t>
              </a:r>
              <a:endParaRPr lang="ru-RU" altLang="ru-RU" sz="1600"/>
            </a:p>
          </p:txBody>
        </p:sp>
      </p:grpSp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01932F88-8A50-43E9-B73F-07567A4F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1" name="Группа 2">
            <a:extLst>
              <a:ext uri="{FF2B5EF4-FFF2-40B4-BE49-F238E27FC236}">
                <a16:creationId xmlns:a16="http://schemas.microsoft.com/office/drawing/2014/main" id="{51521441-B294-4B69-ADD1-27A358EA548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36563"/>
            <a:ext cx="8064500" cy="5872162"/>
            <a:chOff x="539750" y="435917"/>
            <a:chExt cx="8064500" cy="5872808"/>
          </a:xfrm>
        </p:grpSpPr>
        <p:grpSp>
          <p:nvGrpSpPr>
            <p:cNvPr id="27652" name="Группа 1">
              <a:extLst>
                <a:ext uri="{FF2B5EF4-FFF2-40B4-BE49-F238E27FC236}">
                  <a16:creationId xmlns:a16="http://schemas.microsoft.com/office/drawing/2014/main" id="{923831CB-3FAB-49E0-8A3F-8BAFF432DA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750" y="435917"/>
              <a:ext cx="8064500" cy="2755643"/>
              <a:chOff x="539750" y="435917"/>
              <a:chExt cx="8064500" cy="2755643"/>
            </a:xfrm>
          </p:grpSpPr>
          <p:sp>
            <p:nvSpPr>
              <p:cNvPr id="27654" name="Прямоугольник 2">
                <a:extLst>
                  <a:ext uri="{FF2B5EF4-FFF2-40B4-BE49-F238E27FC236}">
                    <a16:creationId xmlns:a16="http://schemas.microsoft.com/office/drawing/2014/main" id="{6D3689CE-CA04-4EC4-8A56-1EF75C7FF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50" y="1052513"/>
                <a:ext cx="8064500" cy="2139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355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just">
                  <a:spcAft>
                    <a:spcPts val="300"/>
                  </a:spcAft>
                </a:pPr>
                <a:r>
                  <a:rPr lang="ru-RU" altLang="ru-RU" sz="1600">
                    <a:solidFill>
                      <a:srgbClr val="000099"/>
                    </a:solidFill>
                  </a:rPr>
                  <a:t>Задания по функциональной грамотности представляют различные ситуации из реальной жизни. Ситуации подобраны с учётом возрастных особенностей обучающихся, их интересами и познавательной активностью.</a:t>
                </a:r>
              </a:p>
              <a:p>
                <a:pPr algn="just">
                  <a:spcAft>
                    <a:spcPts val="300"/>
                  </a:spcAft>
                </a:pPr>
                <a:r>
                  <a:rPr lang="ru-RU" altLang="ru-RU" sz="1600">
                    <a:solidFill>
                      <a:srgbClr val="000099"/>
                    </a:solidFill>
                  </a:rPr>
                  <a:t>Герои заданий – сверстники учеников, которым необходимо принять какое-то решение, или семья, которой надо решить проблему, знакомую большинству учащихся.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ru-RU" altLang="ru-RU" sz="1600">
                    <a:solidFill>
                      <a:srgbClr val="000099"/>
                    </a:solidFill>
                  </a:rPr>
                  <a:t>Задания объединены в тематические блоки. Блок – реальная жизненная ситуация с проблемой. Включает обычно 2 – 3 задания.</a:t>
                </a:r>
              </a:p>
            </p:txBody>
          </p:sp>
          <p:sp>
            <p:nvSpPr>
              <p:cNvPr id="27655" name="Прямоугольник 1">
                <a:extLst>
                  <a:ext uri="{FF2B5EF4-FFF2-40B4-BE49-F238E27FC236}">
                    <a16:creationId xmlns:a16="http://schemas.microsoft.com/office/drawing/2014/main" id="{BAB82C10-D338-49A8-AF35-C6100C112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113" y="435917"/>
                <a:ext cx="75596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ru-RU" altLang="ru-RU" sz="2400" b="1" i="1">
                    <a:solidFill>
                      <a:srgbClr val="000099"/>
                    </a:solidFill>
                  </a:rPr>
                  <a:t>Структура заданий</a:t>
                </a:r>
              </a:p>
            </p:txBody>
          </p:sp>
        </p:grpSp>
        <p:pic>
          <p:nvPicPr>
            <p:cNvPr id="27653" name="Picture 13">
              <a:extLst>
                <a:ext uri="{FF2B5EF4-FFF2-40B4-BE49-F238E27FC236}">
                  <a16:creationId xmlns:a16="http://schemas.microsoft.com/office/drawing/2014/main" id="{48E1323C-E8F5-4EE8-BDA2-6300BA0EC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750" y="3296907"/>
              <a:ext cx="8064500" cy="301181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16E56CC0-7301-460B-BDB0-1177DEE1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8675" name="Группа 2">
            <a:extLst>
              <a:ext uri="{FF2B5EF4-FFF2-40B4-BE49-F238E27FC236}">
                <a16:creationId xmlns:a16="http://schemas.microsoft.com/office/drawing/2014/main" id="{C958FC88-6630-45A4-A9EC-4E0A2ABD70BC}"/>
              </a:ext>
            </a:extLst>
          </p:cNvPr>
          <p:cNvGrpSpPr>
            <a:grpSpLocks/>
          </p:cNvGrpSpPr>
          <p:nvPr/>
        </p:nvGrpSpPr>
        <p:grpSpPr bwMode="auto">
          <a:xfrm>
            <a:off x="0" y="365125"/>
            <a:ext cx="9144000" cy="6056313"/>
            <a:chOff x="0" y="365720"/>
            <a:chExt cx="9144000" cy="6055718"/>
          </a:xfrm>
        </p:grpSpPr>
        <p:grpSp>
          <p:nvGrpSpPr>
            <p:cNvPr id="28676" name="Группа 1">
              <a:extLst>
                <a:ext uri="{FF2B5EF4-FFF2-40B4-BE49-F238E27FC236}">
                  <a16:creationId xmlns:a16="http://schemas.microsoft.com/office/drawing/2014/main" id="{D9751B9E-25FC-416F-B3AD-CAA44F18C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65720"/>
              <a:ext cx="9144000" cy="2207618"/>
              <a:chOff x="0" y="365720"/>
              <a:chExt cx="9144000" cy="2207618"/>
            </a:xfrm>
          </p:grpSpPr>
          <p:pic>
            <p:nvPicPr>
              <p:cNvPr id="2" name="Picture 7">
                <a:extLst>
                  <a:ext uri="{FF2B5EF4-FFF2-40B4-BE49-F238E27FC236}">
                    <a16:creationId xmlns:a16="http://schemas.microsoft.com/office/drawing/2014/main" id="{10703F15-9DD5-46C3-BF3C-9C48B756F9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8313" y="908592"/>
                <a:ext cx="8135937" cy="1665124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</a:extLst>
            </p:spPr>
          </p:pic>
          <p:sp>
            <p:nvSpPr>
              <p:cNvPr id="28679" name="Прямоугольник 1">
                <a:extLst>
                  <a:ext uri="{FF2B5EF4-FFF2-40B4-BE49-F238E27FC236}">
                    <a16:creationId xmlns:a16="http://schemas.microsoft.com/office/drawing/2014/main" id="{C955376A-A253-4D6A-9C8C-C2B0752AD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5720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2400" b="1" i="1">
                    <a:solidFill>
                      <a:srgbClr val="000099"/>
                    </a:solidFill>
                  </a:rPr>
                  <a:t>Вопросы к заданию</a:t>
                </a:r>
              </a:p>
            </p:txBody>
          </p:sp>
        </p:grpSp>
        <p:pic>
          <p:nvPicPr>
            <p:cNvPr id="28677" name="Picture 8">
              <a:extLst>
                <a:ext uri="{FF2B5EF4-FFF2-40B4-BE49-F238E27FC236}">
                  <a16:creationId xmlns:a16="http://schemas.microsoft.com/office/drawing/2014/main" id="{E2EDB590-C998-4426-B267-F4F5E784A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313" y="2708640"/>
              <a:ext cx="8135937" cy="371279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C947E1D6-99DE-417A-9AAB-D5242A5E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9699" name="Группа 1">
            <a:extLst>
              <a:ext uri="{FF2B5EF4-FFF2-40B4-BE49-F238E27FC236}">
                <a16:creationId xmlns:a16="http://schemas.microsoft.com/office/drawing/2014/main" id="{FD247FF7-5491-4A0B-ABAC-6270B2184976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395288"/>
            <a:ext cx="8045450" cy="6127750"/>
            <a:chOff x="558800" y="395288"/>
            <a:chExt cx="8045450" cy="6127750"/>
          </a:xfrm>
        </p:grpSpPr>
        <p:sp>
          <p:nvSpPr>
            <p:cNvPr id="29700" name="Прямоугольник 2">
              <a:extLst>
                <a:ext uri="{FF2B5EF4-FFF2-40B4-BE49-F238E27FC236}">
                  <a16:creationId xmlns:a16="http://schemas.microsoft.com/office/drawing/2014/main" id="{DE0BAEAD-62FE-48A5-B76E-F87F114C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395288"/>
              <a:ext cx="7488237" cy="85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ru-RU" altLang="ru-RU" sz="2000" b="1" i="1">
                  <a:solidFill>
                    <a:srgbClr val="000099"/>
                  </a:solidFill>
                </a:rPr>
                <a:t>Материалы по функциональной грамотности</a:t>
              </a:r>
            </a:p>
            <a:p>
              <a:pPr algn="r"/>
              <a:r>
                <a:rPr lang="en-US" altLang="ru-RU" b="1" i="1">
                  <a:solidFill>
                    <a:srgbClr val="000099"/>
                  </a:solidFill>
                </a:rPr>
                <a:t>http</a:t>
              </a:r>
              <a:r>
                <a:rPr lang="ru-RU" altLang="ru-RU" b="1" i="1">
                  <a:solidFill>
                    <a:srgbClr val="000099"/>
                  </a:solidFill>
                </a:rPr>
                <a:t>:</a:t>
              </a:r>
              <a:r>
                <a:rPr lang="en-US" altLang="ru-RU" b="1" i="1">
                  <a:solidFill>
                    <a:srgbClr val="000099"/>
                  </a:solidFill>
                </a:rPr>
                <a:t>//skiv.instrao.ru/bank-zadaniy/</a:t>
              </a:r>
              <a:endParaRPr lang="ru-RU" altLang="ru-RU" b="1" i="1">
                <a:solidFill>
                  <a:srgbClr val="000099"/>
                </a:solidFill>
              </a:endParaRPr>
            </a:p>
          </p:txBody>
        </p:sp>
        <p:pic>
          <p:nvPicPr>
            <p:cNvPr id="2" name="Picture 6" descr="C:\Users\User\Desktop\30.11.2020 - 10.12.2020 Cеминар. PISA\5.12.2020\1 Начальная школа\Картинки для презентации\ФГ.PNG">
              <a:extLst>
                <a:ext uri="{FF2B5EF4-FFF2-40B4-BE49-F238E27FC236}">
                  <a16:creationId xmlns:a16="http://schemas.microsoft.com/office/drawing/2014/main" id="{A00B087C-7DBC-4E7C-A7DA-B26A35D3C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800" y="1273175"/>
              <a:ext cx="8026400" cy="452755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2" name="Прямоугольник 2">
              <a:extLst>
                <a:ext uri="{FF2B5EF4-FFF2-40B4-BE49-F238E27FC236}">
                  <a16:creationId xmlns:a16="http://schemas.microsoft.com/office/drawing/2014/main" id="{5A6D43CD-09AE-41A4-AC8C-584CF9B9A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50" y="5876925"/>
              <a:ext cx="8026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>
                  <a:solidFill>
                    <a:srgbClr val="000099"/>
                  </a:solidFill>
                </a:rPr>
                <a:t>Задания, характеристики заданий и система оценивания, </a:t>
              </a:r>
            </a:p>
            <a:p>
              <a:pPr algn="ctr"/>
              <a:r>
                <a:rPr lang="ru-RU" altLang="ru-RU">
                  <a:solidFill>
                    <a:srgbClr val="000099"/>
                  </a:solidFill>
                </a:rPr>
                <a:t>методические комментарии к заданиям.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>
            <a:extLst>
              <a:ext uri="{FF2B5EF4-FFF2-40B4-BE49-F238E27FC236}">
                <a16:creationId xmlns:a16="http://schemas.microsoft.com/office/drawing/2014/main" id="{0DA1B895-8159-4937-B8B5-6ABE9610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23" name="Группа 1">
            <a:extLst>
              <a:ext uri="{FF2B5EF4-FFF2-40B4-BE49-F238E27FC236}">
                <a16:creationId xmlns:a16="http://schemas.microsoft.com/office/drawing/2014/main" id="{EF7CEF56-7B92-44C4-928C-0E92E6414CF8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34975"/>
            <a:ext cx="8261350" cy="5810250"/>
            <a:chOff x="438969" y="434916"/>
            <a:chExt cx="8262119" cy="5810309"/>
          </a:xfrm>
        </p:grpSpPr>
        <p:sp>
          <p:nvSpPr>
            <p:cNvPr id="30724" name="Прямоугольник 2">
              <a:extLst>
                <a:ext uri="{FF2B5EF4-FFF2-40B4-BE49-F238E27FC236}">
                  <a16:creationId xmlns:a16="http://schemas.microsoft.com/office/drawing/2014/main" id="{A380460E-98AC-4F20-9D90-A9D782031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69" y="434916"/>
              <a:ext cx="8258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1400"/>
                </a:spcAft>
              </a:pPr>
              <a:r>
                <a:rPr lang="ru-RU" altLang="ru-RU" sz="2000" b="1" i="1">
                  <a:solidFill>
                    <a:srgbClr val="000099"/>
                  </a:solidFill>
                </a:rPr>
                <a:t>Материалы по функциональной грамотности</a:t>
              </a:r>
            </a:p>
          </p:txBody>
        </p:sp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B5F5285B-3460-4820-B3DD-E93FD5B85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144" y="981022"/>
              <a:ext cx="8258944" cy="526420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6588E0CC-6A71-4A04-B56C-CC646C0A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4C8A4161-D51F-4DE3-91A4-02F04714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11188"/>
            <a:ext cx="6513513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altLang="ru-RU" sz="2000" b="1" i="1">
                <a:solidFill>
                  <a:srgbClr val="000099"/>
                </a:solidFill>
              </a:rPr>
              <a:t>Международные сравнительные исследования                 по оценке качества образования организуются и проводятся международными организациями:</a:t>
            </a:r>
            <a:r>
              <a:rPr lang="ru-RU" altLang="ru-RU" sz="20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98D42DC5-674C-49B2-93F1-5C381672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5072063"/>
            <a:ext cx="60769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14000"/>
              </a:lnSpc>
              <a:spcAft>
                <a:spcPct val="60000"/>
              </a:spcAft>
            </a:pPr>
            <a:r>
              <a:rPr lang="ru-RU" altLang="ru-RU" sz="2000">
                <a:solidFill>
                  <a:srgbClr val="000099"/>
                </a:solidFill>
              </a:rPr>
              <a:t>В России данные исследования осуществляются Центром оценки качества образования Института стратегии развития образования Российской академии образования</a:t>
            </a:r>
            <a:r>
              <a:rPr lang="ru-RU" altLang="ru-RU" sz="2000" i="1">
                <a:solidFill>
                  <a:srgbClr val="000099"/>
                </a:solidFill>
              </a:rPr>
              <a:t>.</a:t>
            </a:r>
            <a:endParaRPr lang="ru-RU" altLang="ru-RU" sz="2000" b="1" i="1">
              <a:solidFill>
                <a:srgbClr val="000099"/>
              </a:solidFill>
            </a:endParaRP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E9DB8F01-A64E-44C7-B1FD-26745A8F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573463"/>
            <a:ext cx="1620837" cy="130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4102" name="Прямоугольник 1">
            <a:extLst>
              <a:ext uri="{FF2B5EF4-FFF2-40B4-BE49-F238E27FC236}">
                <a16:creationId xmlns:a16="http://schemas.microsoft.com/office/drawing/2014/main" id="{4C578CE5-0375-43D6-A167-7F3DF9A2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2035175"/>
            <a:ext cx="60769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altLang="ru-RU" sz="2000">
                <a:solidFill>
                  <a:srgbClr val="000099"/>
                </a:solidFill>
              </a:rPr>
              <a:t>Международная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ассоциация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по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оценке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учебных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достижений</a:t>
            </a:r>
            <a:r>
              <a:rPr lang="en-US" altLang="ru-RU" sz="2000">
                <a:solidFill>
                  <a:srgbClr val="000099"/>
                </a:solidFill>
              </a:rPr>
              <a:t> IEA </a:t>
            </a:r>
            <a:endParaRPr lang="ru-RU" altLang="ru-RU" sz="2000">
              <a:solidFill>
                <a:srgbClr val="000099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altLang="ru-RU" sz="2000" i="1">
                <a:solidFill>
                  <a:srgbClr val="000099"/>
                </a:solidFill>
              </a:rPr>
              <a:t>(</a:t>
            </a:r>
            <a:r>
              <a:rPr lang="en-US" altLang="ru-RU" sz="1600" i="1">
                <a:solidFill>
                  <a:srgbClr val="000099"/>
                </a:solidFill>
              </a:rPr>
              <a:t>International Association for the Evaluation of Educational Achievement)</a:t>
            </a:r>
            <a:r>
              <a:rPr lang="ru-RU" altLang="ru-RU" sz="1600" i="1">
                <a:solidFill>
                  <a:srgbClr val="000099"/>
                </a:solidFill>
              </a:rPr>
              <a:t>,</a:t>
            </a:r>
            <a:endParaRPr lang="ru-RU" altLang="ru-RU" sz="1600" b="1" i="1">
              <a:solidFill>
                <a:srgbClr val="000099"/>
              </a:solidFill>
            </a:endParaRPr>
          </a:p>
        </p:txBody>
      </p:sp>
      <p:sp>
        <p:nvSpPr>
          <p:cNvPr id="4103" name="Прямоугольник 2">
            <a:extLst>
              <a:ext uri="{FF2B5EF4-FFF2-40B4-BE49-F238E27FC236}">
                <a16:creationId xmlns:a16="http://schemas.microsoft.com/office/drawing/2014/main" id="{45548C27-847D-4053-8980-FD26E29C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3684588"/>
            <a:ext cx="6091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altLang="ru-RU" sz="2000">
                <a:solidFill>
                  <a:srgbClr val="000099"/>
                </a:solidFill>
              </a:rPr>
              <a:t>Международная организация экономического сотрудничества и развития OECD </a:t>
            </a:r>
          </a:p>
          <a:p>
            <a:pPr algn="just">
              <a:spcAft>
                <a:spcPts val="1200"/>
              </a:spcAft>
            </a:pPr>
            <a:r>
              <a:rPr lang="ru-RU" altLang="ru-RU" sz="1600" i="1">
                <a:solidFill>
                  <a:srgbClr val="000099"/>
                </a:solidFill>
              </a:rPr>
              <a:t>(</a:t>
            </a:r>
            <a:r>
              <a:rPr lang="en-US" altLang="ru-RU" sz="1600" i="1">
                <a:solidFill>
                  <a:srgbClr val="000099"/>
                </a:solidFill>
              </a:rPr>
              <a:t>Organization for Economic Cooperation and Development</a:t>
            </a:r>
            <a:r>
              <a:rPr lang="ru-RU" altLang="ru-RU" sz="1600" i="1">
                <a:solidFill>
                  <a:srgbClr val="000099"/>
                </a:solidFill>
              </a:rPr>
              <a:t>).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F87B9B59-7806-43E6-A0A7-C1463AAB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25663"/>
            <a:ext cx="1620837" cy="125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4105" name="Picture 11">
            <a:extLst>
              <a:ext uri="{FF2B5EF4-FFF2-40B4-BE49-F238E27FC236}">
                <a16:creationId xmlns:a16="http://schemas.microsoft.com/office/drawing/2014/main" id="{1AFF0680-D495-42E2-BE40-5710629A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62538"/>
            <a:ext cx="13239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EB0F75E0-EEEB-4D7B-91E0-F369D322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1747" name="Группа 1">
            <a:extLst>
              <a:ext uri="{FF2B5EF4-FFF2-40B4-BE49-F238E27FC236}">
                <a16:creationId xmlns:a16="http://schemas.microsoft.com/office/drawing/2014/main" id="{30591BF3-3023-4636-AB38-89F5A98AC58D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382588"/>
            <a:ext cx="7962900" cy="5853112"/>
            <a:chOff x="595313" y="383243"/>
            <a:chExt cx="7963345" cy="5851770"/>
          </a:xfrm>
        </p:grpSpPr>
        <p:sp>
          <p:nvSpPr>
            <p:cNvPr id="31748" name="Прямоугольник 4">
              <a:extLst>
                <a:ext uri="{FF2B5EF4-FFF2-40B4-BE49-F238E27FC236}">
                  <a16:creationId xmlns:a16="http://schemas.microsoft.com/office/drawing/2014/main" id="{2171FA80-3B89-4A02-AD83-7A55DDEB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3" y="4942788"/>
              <a:ext cx="7885112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7146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700" b="1" i="1">
                  <a:solidFill>
                    <a:srgbClr val="000066"/>
                  </a:solidFill>
                </a:rPr>
                <a:t>Причины ошибок</a:t>
              </a:r>
              <a:r>
                <a:rPr lang="ru-RU" altLang="ru-RU" sz="1700">
                  <a:solidFill>
                    <a:srgbClr val="000066"/>
                  </a:solidFill>
                </a:rPr>
                <a:t>: </a:t>
              </a:r>
            </a:p>
            <a:p>
              <a:pPr algn="just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ru-RU" altLang="ru-RU" sz="1700">
                  <a:solidFill>
                    <a:srgbClr val="000066"/>
                  </a:solidFill>
                </a:rPr>
                <a:t>Понятия «звук» и «буква» недостаточно хорошо различаются учащимися.</a:t>
              </a:r>
            </a:p>
            <a:p>
              <a:pPr algn="just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ru-RU" altLang="ru-RU" sz="1700">
                  <a:solidFill>
                    <a:srgbClr val="000066"/>
                  </a:solidFill>
                </a:rPr>
                <a:t>Слабо сформированы навыки аналитической работы со словом, умение соотносить написание слова и его звуковой состав.</a:t>
              </a:r>
            </a:p>
          </p:txBody>
        </p:sp>
        <p:sp>
          <p:nvSpPr>
            <p:cNvPr id="31749" name="Прямоугольник 6">
              <a:extLst>
                <a:ext uri="{FF2B5EF4-FFF2-40B4-BE49-F238E27FC236}">
                  <a16:creationId xmlns:a16="http://schemas.microsoft.com/office/drawing/2014/main" id="{BA319B11-04BF-4CB9-9C80-D7FDD9EB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648" y="878562"/>
              <a:ext cx="5616624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«Система языка» </a:t>
              </a:r>
              <a:endParaRPr lang="ru-RU" altLang="ru-RU">
                <a:solidFill>
                  <a:srgbClr val="000066"/>
                </a:solidFill>
              </a:endParaRPr>
            </a:p>
            <a:p>
              <a:pPr algn="ctr"/>
              <a:r>
                <a:rPr lang="ru-RU" altLang="ru-RU" b="1" i="1">
                  <a:solidFill>
                    <a:srgbClr val="000066"/>
                  </a:solidFill>
                </a:rPr>
                <a:t>Фонетика и графика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1750" name="Picture 5">
              <a:extLst>
                <a:ext uri="{FF2B5EF4-FFF2-40B4-BE49-F238E27FC236}">
                  <a16:creationId xmlns:a16="http://schemas.microsoft.com/office/drawing/2014/main" id="{2F0B0197-0A87-4EE2-A121-56F0F1B6A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19" y="1772816"/>
              <a:ext cx="7863158" cy="31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9">
              <a:extLst>
                <a:ext uri="{FF2B5EF4-FFF2-40B4-BE49-F238E27FC236}">
                  <a16:creationId xmlns:a16="http://schemas.microsoft.com/office/drawing/2014/main" id="{CB8FBBC9-00B3-42F8-8B6D-CCA1750A8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83243"/>
              <a:ext cx="1754410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ECAFF5B4-F91A-40D6-BE72-442DF736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2771" name="Группа 1">
            <a:extLst>
              <a:ext uri="{FF2B5EF4-FFF2-40B4-BE49-F238E27FC236}">
                <a16:creationId xmlns:a16="http://schemas.microsoft.com/office/drawing/2014/main" id="{8C7DC32D-B68C-4B28-A661-CB8E06572F92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82588"/>
            <a:ext cx="8005763" cy="6234112"/>
            <a:chOff x="552257" y="383243"/>
            <a:chExt cx="8006401" cy="6233904"/>
          </a:xfrm>
        </p:grpSpPr>
        <p:pic>
          <p:nvPicPr>
            <p:cNvPr id="32772" name="Picture 9">
              <a:extLst>
                <a:ext uri="{FF2B5EF4-FFF2-40B4-BE49-F238E27FC236}">
                  <a16:creationId xmlns:a16="http://schemas.microsoft.com/office/drawing/2014/main" id="{EDFEF244-952A-4C49-9DAB-92BA9255B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Прямоугольник 6">
              <a:extLst>
                <a:ext uri="{FF2B5EF4-FFF2-40B4-BE49-F238E27FC236}">
                  <a16:creationId xmlns:a16="http://schemas.microsoft.com/office/drawing/2014/main" id="{042EA78C-D8B6-4650-B03F-EBA07B16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1289428"/>
              <a:ext cx="6192230" cy="52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i="1">
                  <a:solidFill>
                    <a:srgbClr val="000066"/>
                  </a:solidFill>
                </a:rPr>
                <a:t>Буквы и звуки русского языка. </a:t>
              </a:r>
              <a:endParaRPr lang="ru-RU" altLang="ru-RU" sz="1400">
                <a:solidFill>
                  <a:srgbClr val="000066"/>
                </a:solidFill>
              </a:endParaRPr>
            </a:p>
            <a:p>
              <a:r>
                <a:rPr lang="ru-RU" altLang="ru-RU" sz="1400" i="1">
                  <a:solidFill>
                    <a:srgbClr val="000066"/>
                  </a:solidFill>
                </a:rPr>
                <a:t>Определение качественной характеристики звука.</a:t>
              </a:r>
              <a:endParaRPr lang="ru-RU" altLang="ru-RU" sz="1400">
                <a:solidFill>
                  <a:srgbClr val="000066"/>
                </a:solidFill>
              </a:endParaRPr>
            </a:p>
          </p:txBody>
        </p:sp>
        <p:sp>
          <p:nvSpPr>
            <p:cNvPr id="32774" name="Прямоугольник 2">
              <a:extLst>
                <a:ext uri="{FF2B5EF4-FFF2-40B4-BE49-F238E27FC236}">
                  <a16:creationId xmlns:a16="http://schemas.microsoft.com/office/drawing/2014/main" id="{4A0370DD-4016-4F01-B78E-4C72BDC8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177" y="3730893"/>
              <a:ext cx="7168129" cy="73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i="1">
                  <a:solidFill>
                    <a:srgbClr val="000066"/>
                  </a:solidFill>
                </a:rPr>
                <a:t>Буквы и звуки русского языка. </a:t>
              </a:r>
              <a:endParaRPr lang="en-US" altLang="ru-RU" sz="1400" i="1">
                <a:solidFill>
                  <a:srgbClr val="000066"/>
                </a:solidFill>
              </a:endParaRPr>
            </a:p>
            <a:p>
              <a:r>
                <a:rPr lang="ru-RU" altLang="ru-RU" sz="1400" i="1">
                  <a:solidFill>
                    <a:srgbClr val="000066"/>
                  </a:solidFill>
                </a:rPr>
                <a:t>Определение качественной характеристики звука. </a:t>
              </a:r>
              <a:endParaRPr lang="ru-RU" altLang="ru-RU" sz="1400">
                <a:solidFill>
                  <a:srgbClr val="000066"/>
                </a:solidFill>
              </a:endParaRPr>
            </a:p>
            <a:p>
              <a:r>
                <a:rPr lang="ru-RU" altLang="ru-RU" sz="1400" i="1">
                  <a:solidFill>
                    <a:srgbClr val="000066"/>
                  </a:solidFill>
                </a:rPr>
                <a:t>Установление соотношения звукового и буквенного состава слова.</a:t>
              </a:r>
              <a:endParaRPr lang="ru-RU" altLang="ru-RU" sz="1400">
                <a:solidFill>
                  <a:srgbClr val="000066"/>
                </a:solidFill>
              </a:endParaRPr>
            </a:p>
          </p:txBody>
        </p:sp>
        <p:pic>
          <p:nvPicPr>
            <p:cNvPr id="32775" name="Picture 6">
              <a:extLst>
                <a:ext uri="{FF2B5EF4-FFF2-40B4-BE49-F238E27FC236}">
                  <a16:creationId xmlns:a16="http://schemas.microsoft.com/office/drawing/2014/main" id="{6A33C0B3-2D27-4AB1-A1DD-C47B75E36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1780381"/>
              <a:ext cx="7941908" cy="190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Прямоугольник 5">
              <a:extLst>
                <a:ext uri="{FF2B5EF4-FFF2-40B4-BE49-F238E27FC236}">
                  <a16:creationId xmlns:a16="http://schemas.microsoft.com/office/drawing/2014/main" id="{E44343EA-B807-4E69-9F40-B8409FE2F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577" y="3662029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2016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2777" name="Прямоугольник 8">
              <a:extLst>
                <a:ext uri="{FF2B5EF4-FFF2-40B4-BE49-F238E27FC236}">
                  <a16:creationId xmlns:a16="http://schemas.microsoft.com/office/drawing/2014/main" id="{3B015F04-E8F8-4CAB-AA89-B05480588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2565" y="6340151"/>
              <a:ext cx="686407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</a:t>
              </a:r>
              <a:r>
                <a:rPr lang="en-US" altLang="ru-RU" sz="1200" i="1">
                  <a:solidFill>
                    <a:srgbClr val="000066"/>
                  </a:solidFill>
                </a:rPr>
                <a:t>20</a:t>
              </a:r>
              <a:r>
                <a:rPr lang="ru-RU" altLang="ru-RU" sz="1200" i="1">
                  <a:solidFill>
                    <a:srgbClr val="000066"/>
                  </a:solidFill>
                </a:rPr>
                <a:t>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2778" name="Прямоугольник 9">
              <a:extLst>
                <a:ext uri="{FF2B5EF4-FFF2-40B4-BE49-F238E27FC236}">
                  <a16:creationId xmlns:a16="http://schemas.microsoft.com/office/drawing/2014/main" id="{3F441F3F-D07C-480A-8FB8-36DECB78D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800328"/>
              <a:ext cx="79014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«Фонетика и графика».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2779" name="Picture 12">
              <a:extLst>
                <a:ext uri="{FF2B5EF4-FFF2-40B4-BE49-F238E27FC236}">
                  <a16:creationId xmlns:a16="http://schemas.microsoft.com/office/drawing/2014/main" id="{0CBB6DA5-032E-4340-8762-204801276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4416680"/>
              <a:ext cx="7941908" cy="192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57F25A86-3687-417A-9F31-DA87A408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3795" name="Группа 1">
            <a:extLst>
              <a:ext uri="{FF2B5EF4-FFF2-40B4-BE49-F238E27FC236}">
                <a16:creationId xmlns:a16="http://schemas.microsoft.com/office/drawing/2014/main" id="{50CB21C2-94BC-4FCA-BECB-D8B2D4C4AECC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82588"/>
            <a:ext cx="8005763" cy="6362700"/>
            <a:chOff x="552257" y="383243"/>
            <a:chExt cx="8006401" cy="6362045"/>
          </a:xfrm>
        </p:grpSpPr>
        <p:pic>
          <p:nvPicPr>
            <p:cNvPr id="33796" name="Picture 9">
              <a:extLst>
                <a:ext uri="{FF2B5EF4-FFF2-40B4-BE49-F238E27FC236}">
                  <a16:creationId xmlns:a16="http://schemas.microsoft.com/office/drawing/2014/main" id="{AD982DD3-4609-45A6-9CCA-0D839711B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Прямоугольник 2">
              <a:extLst>
                <a:ext uri="{FF2B5EF4-FFF2-40B4-BE49-F238E27FC236}">
                  <a16:creationId xmlns:a16="http://schemas.microsoft.com/office/drawing/2014/main" id="{F6BA6F68-37F8-4822-B6C5-97BAAECA7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33" y="1268760"/>
              <a:ext cx="5295918" cy="58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Звуки, их характеристика. </a:t>
              </a:r>
              <a:endParaRPr lang="ru-RU" altLang="ru-RU" sz="1600">
                <a:solidFill>
                  <a:srgbClr val="000066"/>
                </a:solidFill>
              </a:endParaRPr>
            </a:p>
            <a:p>
              <a:r>
                <a:rPr lang="ru-RU" altLang="ru-RU" sz="1600" i="1">
                  <a:solidFill>
                    <a:srgbClr val="000066"/>
                  </a:solidFill>
                </a:rPr>
                <a:t>Сопоставление произношения и написания слова.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  <p:pic>
          <p:nvPicPr>
            <p:cNvPr id="33798" name="Picture 7">
              <a:extLst>
                <a:ext uri="{FF2B5EF4-FFF2-40B4-BE49-F238E27FC236}">
                  <a16:creationId xmlns:a16="http://schemas.microsoft.com/office/drawing/2014/main" id="{23E103A0-D970-4F41-8132-951C17418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1851279"/>
              <a:ext cx="7941908" cy="212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Прямоугольник 8">
              <a:extLst>
                <a:ext uri="{FF2B5EF4-FFF2-40B4-BE49-F238E27FC236}">
                  <a16:creationId xmlns:a16="http://schemas.microsoft.com/office/drawing/2014/main" id="{D7AFF662-ABA6-40E3-BCA3-2CAD45B03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861" y="3962737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2013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3800" name="Прямоугольник 9">
              <a:extLst>
                <a:ext uri="{FF2B5EF4-FFF2-40B4-BE49-F238E27FC236}">
                  <a16:creationId xmlns:a16="http://schemas.microsoft.com/office/drawing/2014/main" id="{5A184B40-15E0-4B1A-9A47-1BCCA4C7A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807078"/>
              <a:ext cx="794190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«Фонетика и графика».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3801" name="Picture 3">
              <a:extLst>
                <a:ext uri="{FF2B5EF4-FFF2-40B4-BE49-F238E27FC236}">
                  <a16:creationId xmlns:a16="http://schemas.microsoft.com/office/drawing/2014/main" id="{C4719A48-922E-4044-8750-0089AD55B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4365625"/>
              <a:ext cx="7956550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Прямоугольник 12">
              <a:extLst>
                <a:ext uri="{FF2B5EF4-FFF2-40B4-BE49-F238E27FC236}">
                  <a16:creationId xmlns:a16="http://schemas.microsoft.com/office/drawing/2014/main" id="{A08865C7-E660-4D0F-A218-D006EC67A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9713" y="6467475"/>
              <a:ext cx="6350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2013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3803" name="Прямоугольник 13">
              <a:extLst>
                <a:ext uri="{FF2B5EF4-FFF2-40B4-BE49-F238E27FC236}">
                  <a16:creationId xmlns:a16="http://schemas.microsoft.com/office/drawing/2014/main" id="{0ED12C13-9D50-408D-89C7-4AFCCCDA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" y="4032250"/>
              <a:ext cx="5295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Алфавит.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D95BBFBC-92F5-4312-8A9C-08D744C5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4819" name="Группа 1">
            <a:extLst>
              <a:ext uri="{FF2B5EF4-FFF2-40B4-BE49-F238E27FC236}">
                <a16:creationId xmlns:a16="http://schemas.microsoft.com/office/drawing/2014/main" id="{6A4E150D-301C-49B1-9357-B8B006D8535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82588"/>
            <a:ext cx="7883525" cy="5857875"/>
            <a:chOff x="683444" y="383243"/>
            <a:chExt cx="7884955" cy="5857220"/>
          </a:xfrm>
        </p:grpSpPr>
        <p:pic>
          <p:nvPicPr>
            <p:cNvPr id="34820" name="Picture 9">
              <a:extLst>
                <a:ext uri="{FF2B5EF4-FFF2-40B4-BE49-F238E27FC236}">
                  <a16:creationId xmlns:a16="http://schemas.microsoft.com/office/drawing/2014/main" id="{DD0D62BE-7215-4E28-812E-2C3CB707C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83243"/>
              <a:ext cx="1754410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Прямоугольник 71">
              <a:extLst>
                <a:ext uri="{FF2B5EF4-FFF2-40B4-BE49-F238E27FC236}">
                  <a16:creationId xmlns:a16="http://schemas.microsoft.com/office/drawing/2014/main" id="{EC4B081A-49C3-4AD8-99DB-F2160DCD4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5194300"/>
              <a:ext cx="7883525" cy="10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7146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700" b="1" i="1">
                  <a:solidFill>
                    <a:srgbClr val="000066"/>
                  </a:solidFill>
                </a:rPr>
                <a:t>Причины ошибок</a:t>
              </a:r>
              <a:r>
                <a:rPr lang="ru-RU" altLang="ru-RU" sz="1700">
                  <a:solidFill>
                    <a:srgbClr val="000066"/>
                  </a:solidFill>
                </a:rPr>
                <a:t>: </a:t>
              </a:r>
            </a:p>
            <a:p>
              <a:pPr algn="just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ru-RU" altLang="ru-RU" sz="1700">
                  <a:solidFill>
                    <a:srgbClr val="000066"/>
                  </a:solidFill>
                </a:rPr>
                <a:t>Путают понятия «однокоренные слова» и «формы слова».</a:t>
              </a:r>
            </a:p>
            <a:p>
              <a:pPr algn="just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ru-RU" altLang="ru-RU" sz="1700">
                  <a:solidFill>
                    <a:srgbClr val="000066"/>
                  </a:solidFill>
                </a:rPr>
                <a:t>Недостаточно развиты навыки аналитической работы со словом.</a:t>
              </a:r>
            </a:p>
          </p:txBody>
        </p:sp>
        <p:sp>
          <p:nvSpPr>
            <p:cNvPr id="34822" name="Прямоугольник 72">
              <a:extLst>
                <a:ext uri="{FF2B5EF4-FFF2-40B4-BE49-F238E27FC236}">
                  <a16:creationId xmlns:a16="http://schemas.microsoft.com/office/drawing/2014/main" id="{48361682-CA18-414C-A26C-756B5738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44" y="889686"/>
              <a:ext cx="714528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«Система языка» </a:t>
              </a:r>
              <a:endParaRPr lang="ru-RU" altLang="ru-RU">
                <a:solidFill>
                  <a:srgbClr val="000066"/>
                </a:solidFill>
              </a:endParaRPr>
            </a:p>
            <a:p>
              <a:pPr algn="ctr"/>
              <a:r>
                <a:rPr lang="ru-RU" altLang="ru-RU" b="1" i="1">
                  <a:solidFill>
                    <a:srgbClr val="000066"/>
                  </a:solidFill>
                </a:rPr>
                <a:t>Состав слова (морфемика)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4823" name="Picture 4">
              <a:extLst>
                <a:ext uri="{FF2B5EF4-FFF2-40B4-BE49-F238E27FC236}">
                  <a16:creationId xmlns:a16="http://schemas.microsoft.com/office/drawing/2014/main" id="{4935A191-3E1A-4D53-828B-6095DA2FC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44" y="1747310"/>
              <a:ext cx="7884955" cy="344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04A66ECD-1CB1-4917-9A56-A59B2495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5843" name="Группа 2">
            <a:extLst>
              <a:ext uri="{FF2B5EF4-FFF2-40B4-BE49-F238E27FC236}">
                <a16:creationId xmlns:a16="http://schemas.microsoft.com/office/drawing/2014/main" id="{6993BCFB-2463-4564-BF85-62683E77F37F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382588"/>
            <a:ext cx="7924800" cy="6226175"/>
            <a:chOff x="633006" y="383243"/>
            <a:chExt cx="7925653" cy="6225629"/>
          </a:xfrm>
        </p:grpSpPr>
        <p:pic>
          <p:nvPicPr>
            <p:cNvPr id="35844" name="Picture 9">
              <a:extLst>
                <a:ext uri="{FF2B5EF4-FFF2-40B4-BE49-F238E27FC236}">
                  <a16:creationId xmlns:a16="http://schemas.microsoft.com/office/drawing/2014/main" id="{321C4074-26D0-45AD-8CC7-87AFD5F18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83243"/>
              <a:ext cx="1898426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Прямоугольник 6">
              <a:extLst>
                <a:ext uri="{FF2B5EF4-FFF2-40B4-BE49-F238E27FC236}">
                  <a16:creationId xmlns:a16="http://schemas.microsoft.com/office/drawing/2014/main" id="{C3A08990-059C-43F7-AB2D-068B2EEB9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57" y="1598406"/>
              <a:ext cx="79014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500" i="1">
                  <a:solidFill>
                    <a:srgbClr val="000066"/>
                  </a:solidFill>
                </a:rPr>
                <a:t>Родственные (однокоренные) слова, формы одного и того же слова.</a:t>
              </a:r>
              <a:endParaRPr lang="ru-RU" altLang="ru-RU" sz="1500">
                <a:solidFill>
                  <a:srgbClr val="000066"/>
                </a:solidFill>
              </a:endParaRPr>
            </a:p>
          </p:txBody>
        </p:sp>
        <p:sp>
          <p:nvSpPr>
            <p:cNvPr id="35846" name="Прямоугольник 2">
              <a:extLst>
                <a:ext uri="{FF2B5EF4-FFF2-40B4-BE49-F238E27FC236}">
                  <a16:creationId xmlns:a16="http://schemas.microsoft.com/office/drawing/2014/main" id="{A2282AB2-5A90-45CC-A33C-EA57C693D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33" y="3861685"/>
              <a:ext cx="7881455" cy="58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500" i="1">
                  <a:solidFill>
                    <a:srgbClr val="000066"/>
                  </a:solidFill>
                </a:rPr>
                <a:t>Различение однокоренных слов и форм одного и того же слова;</a:t>
              </a:r>
              <a:endParaRPr lang="ru-RU" altLang="ru-RU" sz="1500">
                <a:solidFill>
                  <a:srgbClr val="000066"/>
                </a:solidFill>
              </a:endParaRPr>
            </a:p>
            <a:p>
              <a:r>
                <a:rPr lang="ru-RU" altLang="ru-RU" sz="1500" i="1">
                  <a:solidFill>
                    <a:srgbClr val="000066"/>
                  </a:solidFill>
                </a:rPr>
                <a:t>различение однокоренных слов и слов с омонимичными корнями, </a:t>
              </a:r>
              <a:endParaRPr lang="ru-RU" altLang="ru-RU" sz="1500">
                <a:solidFill>
                  <a:srgbClr val="000066"/>
                </a:solidFill>
              </a:endParaRPr>
            </a:p>
            <a:p>
              <a:r>
                <a:rPr lang="ru-RU" altLang="ru-RU" sz="1500" i="1">
                  <a:solidFill>
                    <a:srgbClr val="000066"/>
                  </a:solidFill>
                </a:rPr>
                <a:t>однокоренных слов и синонимов</a:t>
              </a:r>
              <a:r>
                <a:rPr lang="ru-RU" altLang="ru-RU" sz="1500">
                  <a:solidFill>
                    <a:srgbClr val="000066"/>
                  </a:solidFill>
                </a:rPr>
                <a:t>.</a:t>
              </a:r>
            </a:p>
          </p:txBody>
        </p:sp>
        <p:sp>
          <p:nvSpPr>
            <p:cNvPr id="35847" name="Прямоугольник 5">
              <a:extLst>
                <a:ext uri="{FF2B5EF4-FFF2-40B4-BE49-F238E27FC236}">
                  <a16:creationId xmlns:a16="http://schemas.microsoft.com/office/drawing/2014/main" id="{68BDF80B-BB33-42E4-8768-A6F6F2C75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176" y="3725863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2016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5848" name="Прямоугольник 8">
              <a:extLst>
                <a:ext uri="{FF2B5EF4-FFF2-40B4-BE49-F238E27FC236}">
                  <a16:creationId xmlns:a16="http://schemas.microsoft.com/office/drawing/2014/main" id="{05953E35-ECBD-49A3-94B6-2209EAF5D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880" y="6331876"/>
              <a:ext cx="686407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</a:t>
              </a:r>
              <a:r>
                <a:rPr lang="en-US" altLang="ru-RU" sz="1200" i="1">
                  <a:solidFill>
                    <a:srgbClr val="000066"/>
                  </a:solidFill>
                </a:rPr>
                <a:t>20</a:t>
              </a:r>
              <a:r>
                <a:rPr lang="ru-RU" altLang="ru-RU" sz="1200" i="1">
                  <a:solidFill>
                    <a:srgbClr val="000066"/>
                  </a:solidFill>
                </a:rPr>
                <a:t>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5849" name="Прямоугольник 9">
              <a:extLst>
                <a:ext uri="{FF2B5EF4-FFF2-40B4-BE49-F238E27FC236}">
                  <a16:creationId xmlns:a16="http://schemas.microsoft.com/office/drawing/2014/main" id="{7A711B07-F724-4F4E-AD10-941041A1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06" y="994912"/>
              <a:ext cx="775541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«Состав слова (морфемика)»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5850" name="Picture 2">
              <a:extLst>
                <a:ext uri="{FF2B5EF4-FFF2-40B4-BE49-F238E27FC236}">
                  <a16:creationId xmlns:a16="http://schemas.microsoft.com/office/drawing/2014/main" id="{07FD9B0D-4704-4429-B5FF-8815E9B94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06" y="1922716"/>
              <a:ext cx="7922283" cy="181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3">
              <a:extLst>
                <a:ext uri="{FF2B5EF4-FFF2-40B4-BE49-F238E27FC236}">
                  <a16:creationId xmlns:a16="http://schemas.microsoft.com/office/drawing/2014/main" id="{417FFE03-DDCB-4ABE-8091-9D8FDED61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07" y="4653136"/>
              <a:ext cx="7925652" cy="167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121FFE66-16DF-449A-B82E-1F6EE4F4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7" name="Picture 9">
            <a:extLst>
              <a:ext uri="{FF2B5EF4-FFF2-40B4-BE49-F238E27FC236}">
                <a16:creationId xmlns:a16="http://schemas.microsoft.com/office/drawing/2014/main" id="{0138D79D-46A6-45E7-80D6-BEAC1114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2588"/>
            <a:ext cx="19700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Группа 1">
            <a:extLst>
              <a:ext uri="{FF2B5EF4-FFF2-40B4-BE49-F238E27FC236}">
                <a16:creationId xmlns:a16="http://schemas.microsoft.com/office/drawing/2014/main" id="{E359D27C-229D-4E41-8D29-77C0B13ECB16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1052513"/>
            <a:ext cx="8005763" cy="5359400"/>
            <a:chOff x="552257" y="1052576"/>
            <a:chExt cx="8006401" cy="5359526"/>
          </a:xfrm>
        </p:grpSpPr>
        <p:sp>
          <p:nvSpPr>
            <p:cNvPr id="36869" name="Прямоугольник 6">
              <a:extLst>
                <a:ext uri="{FF2B5EF4-FFF2-40B4-BE49-F238E27FC236}">
                  <a16:creationId xmlns:a16="http://schemas.microsoft.com/office/drawing/2014/main" id="{FFE76BC2-1367-4C9D-B5D7-93FB8B20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1673960"/>
              <a:ext cx="6192230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Выделение значимых частей слова.</a:t>
              </a:r>
            </a:p>
          </p:txBody>
        </p:sp>
        <p:sp>
          <p:nvSpPr>
            <p:cNvPr id="36870" name="Прямоугольник 5">
              <a:extLst>
                <a:ext uri="{FF2B5EF4-FFF2-40B4-BE49-F238E27FC236}">
                  <a16:creationId xmlns:a16="http://schemas.microsoft.com/office/drawing/2014/main" id="{0591EE0C-01F7-4BDF-92CA-6E6B5B24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077" y="3818172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6871" name="Прямоугольник 9">
              <a:extLst>
                <a:ext uri="{FF2B5EF4-FFF2-40B4-BE49-F238E27FC236}">
                  <a16:creationId xmlns:a16="http://schemas.microsoft.com/office/drawing/2014/main" id="{E8A16987-0A77-4962-B18E-0528EE81F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27" y="1052576"/>
              <a:ext cx="7595697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«Состав слова (морфемика)»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sp>
          <p:nvSpPr>
            <p:cNvPr id="36872" name="Прямоугольник 14">
              <a:extLst>
                <a:ext uri="{FF2B5EF4-FFF2-40B4-BE49-F238E27FC236}">
                  <a16:creationId xmlns:a16="http://schemas.microsoft.com/office/drawing/2014/main" id="{48E52606-1CFD-4480-9C0D-253820F3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021" y="6135103"/>
              <a:ext cx="6864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2020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pic>
          <p:nvPicPr>
            <p:cNvPr id="36873" name="Picture 1">
              <a:extLst>
                <a:ext uri="{FF2B5EF4-FFF2-40B4-BE49-F238E27FC236}">
                  <a16:creationId xmlns:a16="http://schemas.microsoft.com/office/drawing/2014/main" id="{2458614F-F30C-483F-99E5-847660F01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1989847"/>
              <a:ext cx="8006401" cy="185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Прямоугольник 2">
              <a:extLst>
                <a:ext uri="{FF2B5EF4-FFF2-40B4-BE49-F238E27FC236}">
                  <a16:creationId xmlns:a16="http://schemas.microsoft.com/office/drawing/2014/main" id="{D24F2AE2-0C86-4F6D-B998-8693DB96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3987708"/>
              <a:ext cx="6245233" cy="33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Выделение значимых частей слова.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  <p:pic>
          <p:nvPicPr>
            <p:cNvPr id="36875" name="Picture 2">
              <a:extLst>
                <a:ext uri="{FF2B5EF4-FFF2-40B4-BE49-F238E27FC236}">
                  <a16:creationId xmlns:a16="http://schemas.microsoft.com/office/drawing/2014/main" id="{764D3B47-6B9D-452A-9C05-8A6CFA542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29" y="4335449"/>
              <a:ext cx="7962129" cy="182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FFA2C18D-1610-4F9C-82DD-FBD5CC77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891" name="Группа 1">
            <a:extLst>
              <a:ext uri="{FF2B5EF4-FFF2-40B4-BE49-F238E27FC236}">
                <a16:creationId xmlns:a16="http://schemas.microsoft.com/office/drawing/2014/main" id="{E603EC90-1CF3-460B-BF26-E891CCBCBE44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382588"/>
            <a:ext cx="7935913" cy="5491162"/>
            <a:chOff x="622786" y="383243"/>
            <a:chExt cx="7935872" cy="5490626"/>
          </a:xfrm>
        </p:grpSpPr>
        <p:pic>
          <p:nvPicPr>
            <p:cNvPr id="37892" name="Picture 9">
              <a:extLst>
                <a:ext uri="{FF2B5EF4-FFF2-40B4-BE49-F238E27FC236}">
                  <a16:creationId xmlns:a16="http://schemas.microsoft.com/office/drawing/2014/main" id="{845942EE-AC24-4E31-A1B0-002B18E0C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Прямоугольник 4">
              <a:extLst>
                <a:ext uri="{FF2B5EF4-FFF2-40B4-BE49-F238E27FC236}">
                  <a16:creationId xmlns:a16="http://schemas.microsoft.com/office/drawing/2014/main" id="{19325816-A6D6-4A6F-9069-B45E802DC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86" y="4719719"/>
              <a:ext cx="7884955" cy="11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71463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ru-RU" altLang="ru-RU" sz="1600">
                  <a:solidFill>
                    <a:srgbClr val="000066"/>
                  </a:solidFill>
                </a:rPr>
                <a:t>Успешность выполнения заданий данного раздела зависит от уровня начитанности школьников и объёма словарного запаса. </a:t>
              </a:r>
            </a:p>
            <a:p>
              <a:pPr algn="just">
                <a:spcAft>
                  <a:spcPts val="600"/>
                </a:spcAft>
              </a:pPr>
              <a:r>
                <a:rPr lang="ru-RU" altLang="ru-RU" sz="1600">
                  <a:solidFill>
                    <a:srgbClr val="000066"/>
                  </a:solidFill>
                </a:rPr>
                <a:t>Лексические ошибки связаны с тем, что ученики начальной школы путают или не всегда точно понимают значения слов.</a:t>
              </a:r>
              <a:endParaRPr lang="ru-RU" altLang="ru-RU" sz="1700">
                <a:solidFill>
                  <a:srgbClr val="000066"/>
                </a:solidFill>
              </a:endParaRPr>
            </a:p>
          </p:txBody>
        </p:sp>
        <p:sp>
          <p:nvSpPr>
            <p:cNvPr id="37894" name="Прямоугольник 6">
              <a:extLst>
                <a:ext uri="{FF2B5EF4-FFF2-40B4-BE49-F238E27FC236}">
                  <a16:creationId xmlns:a16="http://schemas.microsoft.com/office/drawing/2014/main" id="{20F1A16D-44BE-42E1-84BF-E7E74342A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86" y="947491"/>
              <a:ext cx="695065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«Система языка» </a:t>
              </a:r>
              <a:endParaRPr lang="ru-RU" altLang="ru-RU">
                <a:solidFill>
                  <a:srgbClr val="000066"/>
                </a:solidFill>
              </a:endParaRPr>
            </a:p>
            <a:p>
              <a:pPr algn="ctr"/>
              <a:r>
                <a:rPr lang="ru-RU" altLang="ru-RU" b="1" i="1">
                  <a:solidFill>
                    <a:srgbClr val="000066"/>
                  </a:solidFill>
                </a:rPr>
                <a:t>Лексика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7895" name="Picture 2">
              <a:extLst>
                <a:ext uri="{FF2B5EF4-FFF2-40B4-BE49-F238E27FC236}">
                  <a16:creationId xmlns:a16="http://schemas.microsoft.com/office/drawing/2014/main" id="{624BACDF-F646-42CF-BC79-71297121B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6" y="1946424"/>
              <a:ext cx="7884955" cy="259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71CF616C-BE26-4C1C-BA4E-D2FAE6E6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8915" name="Группа 1">
            <a:extLst>
              <a:ext uri="{FF2B5EF4-FFF2-40B4-BE49-F238E27FC236}">
                <a16:creationId xmlns:a16="http://schemas.microsoft.com/office/drawing/2014/main" id="{8DC7497B-A60E-4F04-9AAC-C43B63EF5D0C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82588"/>
            <a:ext cx="8005763" cy="6321425"/>
            <a:chOff x="552257" y="383243"/>
            <a:chExt cx="8006401" cy="6321531"/>
          </a:xfrm>
        </p:grpSpPr>
        <p:pic>
          <p:nvPicPr>
            <p:cNvPr id="38916" name="Picture 9">
              <a:extLst>
                <a:ext uri="{FF2B5EF4-FFF2-40B4-BE49-F238E27FC236}">
                  <a16:creationId xmlns:a16="http://schemas.microsoft.com/office/drawing/2014/main" id="{D7FA3C3A-9DFE-4F6C-AAD1-257C872A5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Прямоугольник 6">
              <a:extLst>
                <a:ext uri="{FF2B5EF4-FFF2-40B4-BE49-F238E27FC236}">
                  <a16:creationId xmlns:a16="http://schemas.microsoft.com/office/drawing/2014/main" id="{B298F010-29CF-4150-93ED-970FB8CED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1405326"/>
              <a:ext cx="6540032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Слово и его значение.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  <p:sp>
          <p:nvSpPr>
            <p:cNvPr id="38918" name="Прямоугольник 2">
              <a:extLst>
                <a:ext uri="{FF2B5EF4-FFF2-40B4-BE49-F238E27FC236}">
                  <a16:creationId xmlns:a16="http://schemas.microsoft.com/office/drawing/2014/main" id="{58CDC9EA-E286-4268-A230-C511A790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53" y="4177845"/>
              <a:ext cx="6376040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Слово и его значение.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  <p:sp>
          <p:nvSpPr>
            <p:cNvPr id="38919" name="Прямоугольник 5">
              <a:extLst>
                <a:ext uri="{FF2B5EF4-FFF2-40B4-BE49-F238E27FC236}">
                  <a16:creationId xmlns:a16="http://schemas.microsoft.com/office/drawing/2014/main" id="{4B3C0A6C-B592-44AA-B4AA-911FC2CA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077" y="4099701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2016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8920" name="Прямоугольник 8">
              <a:extLst>
                <a:ext uri="{FF2B5EF4-FFF2-40B4-BE49-F238E27FC236}">
                  <a16:creationId xmlns:a16="http://schemas.microsoft.com/office/drawing/2014/main" id="{EEA37C8D-0BE7-456B-BBCF-C02875DD3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302" y="6427778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2013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38921" name="Прямоугольник 9">
              <a:extLst>
                <a:ext uri="{FF2B5EF4-FFF2-40B4-BE49-F238E27FC236}">
                  <a16:creationId xmlns:a16="http://schemas.microsoft.com/office/drawing/2014/main" id="{BB72947B-502E-4245-9DDC-E8B534D62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867912"/>
              <a:ext cx="793993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«Лексика»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8922" name="Picture 2">
              <a:extLst>
                <a:ext uri="{FF2B5EF4-FFF2-40B4-BE49-F238E27FC236}">
                  <a16:creationId xmlns:a16="http://schemas.microsoft.com/office/drawing/2014/main" id="{41D342FE-E872-45EB-BAD6-BB00A6C22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1743877"/>
              <a:ext cx="7953856" cy="238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3">
              <a:extLst>
                <a:ext uri="{FF2B5EF4-FFF2-40B4-BE49-F238E27FC236}">
                  <a16:creationId xmlns:a16="http://schemas.microsoft.com/office/drawing/2014/main" id="{A01EEB85-83FB-4A36-BE22-5B2B40FFC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3" y="4500000"/>
              <a:ext cx="7933880" cy="195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>
            <a:extLst>
              <a:ext uri="{FF2B5EF4-FFF2-40B4-BE49-F238E27FC236}">
                <a16:creationId xmlns:a16="http://schemas.microsoft.com/office/drawing/2014/main" id="{7D1DAABE-D5AF-4263-8BCB-D4265186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9939" name="Группа 2">
            <a:extLst>
              <a:ext uri="{FF2B5EF4-FFF2-40B4-BE49-F238E27FC236}">
                <a16:creationId xmlns:a16="http://schemas.microsoft.com/office/drawing/2014/main" id="{36B4BD5A-8243-4234-880C-0EC0DF6CADB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82588"/>
            <a:ext cx="8018463" cy="5783262"/>
            <a:chOff x="539552" y="383243"/>
            <a:chExt cx="8019106" cy="5782061"/>
          </a:xfrm>
        </p:grpSpPr>
        <p:pic>
          <p:nvPicPr>
            <p:cNvPr id="39940" name="Picture 9">
              <a:extLst>
                <a:ext uri="{FF2B5EF4-FFF2-40B4-BE49-F238E27FC236}">
                  <a16:creationId xmlns:a16="http://schemas.microsoft.com/office/drawing/2014/main" id="{6B2AAB5A-8EE6-46E4-9785-3CE31739C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1" name="Прямоугольник 6">
              <a:extLst>
                <a:ext uri="{FF2B5EF4-FFF2-40B4-BE49-F238E27FC236}">
                  <a16:creationId xmlns:a16="http://schemas.microsoft.com/office/drawing/2014/main" id="{3B8BB9E3-6013-4FF1-A3D2-BA06C919B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43" y="970714"/>
              <a:ext cx="688999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«Система языка» </a:t>
              </a:r>
              <a:endParaRPr lang="ru-RU" altLang="ru-RU">
                <a:solidFill>
                  <a:srgbClr val="000066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      Морфология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39942" name="Picture 4">
              <a:extLst>
                <a:ext uri="{FF2B5EF4-FFF2-40B4-BE49-F238E27FC236}">
                  <a16:creationId xmlns:a16="http://schemas.microsoft.com/office/drawing/2014/main" id="{1439B2E0-9231-4244-8D10-052A1C6D9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22463"/>
              <a:ext cx="8019106" cy="424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>
            <a:extLst>
              <a:ext uri="{FF2B5EF4-FFF2-40B4-BE49-F238E27FC236}">
                <a16:creationId xmlns:a16="http://schemas.microsoft.com/office/drawing/2014/main" id="{DED4CA0F-493C-4BE8-9A00-3FB31752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0963" name="Группа 1">
            <a:extLst>
              <a:ext uri="{FF2B5EF4-FFF2-40B4-BE49-F238E27FC236}">
                <a16:creationId xmlns:a16="http://schemas.microsoft.com/office/drawing/2014/main" id="{3FAD51B9-B78F-4F51-9F23-052C943D6BD5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82588"/>
            <a:ext cx="7943850" cy="6132512"/>
            <a:chOff x="565287" y="383243"/>
            <a:chExt cx="7943685" cy="6132304"/>
          </a:xfrm>
        </p:grpSpPr>
        <p:pic>
          <p:nvPicPr>
            <p:cNvPr id="40964" name="Picture 9">
              <a:extLst>
                <a:ext uri="{FF2B5EF4-FFF2-40B4-BE49-F238E27FC236}">
                  <a16:creationId xmlns:a16="http://schemas.microsoft.com/office/drawing/2014/main" id="{1358817D-C48E-497A-B9B4-2D5F86425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83243"/>
              <a:ext cx="2009480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Прямоугольник 6">
              <a:extLst>
                <a:ext uri="{FF2B5EF4-FFF2-40B4-BE49-F238E27FC236}">
                  <a16:creationId xmlns:a16="http://schemas.microsoft.com/office/drawing/2014/main" id="{A42C789C-3743-433A-89EB-8FB90833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87" y="1509506"/>
              <a:ext cx="6540032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Падеж имён прилагательных.</a:t>
              </a:r>
            </a:p>
          </p:txBody>
        </p:sp>
        <p:sp>
          <p:nvSpPr>
            <p:cNvPr id="40966" name="Прямоугольник 2">
              <a:extLst>
                <a:ext uri="{FF2B5EF4-FFF2-40B4-BE49-F238E27FC236}">
                  <a16:creationId xmlns:a16="http://schemas.microsoft.com/office/drawing/2014/main" id="{2CE8C049-9751-4E79-B9FC-B8592AEC6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33" y="3961142"/>
              <a:ext cx="6376040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66"/>
                  </a:solidFill>
                </a:rPr>
                <a:t>Склонение имён существительных</a:t>
              </a:r>
              <a:r>
                <a:rPr lang="ru-RU" altLang="ru-RU" sz="1600">
                  <a:solidFill>
                    <a:srgbClr val="000066"/>
                  </a:solidFill>
                </a:rPr>
                <a:t>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0967" name="Прямоугольник 5">
              <a:extLst>
                <a:ext uri="{FF2B5EF4-FFF2-40B4-BE49-F238E27FC236}">
                  <a16:creationId xmlns:a16="http://schemas.microsoft.com/office/drawing/2014/main" id="{62BA5B40-DDE0-4988-86CD-77EBA3A1A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577" y="3840750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0968" name="Прямоугольник 8">
              <a:extLst>
                <a:ext uri="{FF2B5EF4-FFF2-40B4-BE49-F238E27FC236}">
                  <a16:creationId xmlns:a16="http://schemas.microsoft.com/office/drawing/2014/main" id="{3BDB743C-9E39-48F3-A5AF-6205F4E6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861" y="6238551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2016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0969" name="Прямоугольник 9">
              <a:extLst>
                <a:ext uri="{FF2B5EF4-FFF2-40B4-BE49-F238E27FC236}">
                  <a16:creationId xmlns:a16="http://schemas.microsoft.com/office/drawing/2014/main" id="{C1462886-2CD5-4974-BE63-4F3EFC134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77" y="867912"/>
              <a:ext cx="7881456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«Морфология»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0970" name="Picture 1">
              <a:extLst>
                <a:ext uri="{FF2B5EF4-FFF2-40B4-BE49-F238E27FC236}">
                  <a16:creationId xmlns:a16="http://schemas.microsoft.com/office/drawing/2014/main" id="{13B3B7EE-D231-4F54-8DF7-CEE538C99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87" y="1848056"/>
              <a:ext cx="7895346" cy="199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">
              <a:extLst>
                <a:ext uri="{FF2B5EF4-FFF2-40B4-BE49-F238E27FC236}">
                  <a16:creationId xmlns:a16="http://schemas.microsoft.com/office/drawing/2014/main" id="{59878313-2839-4FCD-B95F-54F47B352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71" y="4299692"/>
              <a:ext cx="7868889" cy="193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0624EA34-1339-4582-8E47-5208BC3E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2" descr="C:\Users\User\Desktop\30.11.2020 - 10.12.2020 Cеминар. PISA\5.12.2020\1 Начальная школа\Картинки для презентации\timss. картинка.PNG">
            <a:extLst>
              <a:ext uri="{FF2B5EF4-FFF2-40B4-BE49-F238E27FC236}">
                <a16:creationId xmlns:a16="http://schemas.microsoft.com/office/drawing/2014/main" id="{52601C0B-F3A9-4BB8-B912-FC2467BD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060575"/>
            <a:ext cx="3517900" cy="20161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 descr="C:\Users\User\Desktop\30.11.2020 - 10.12.2020 Cеминар. PISA\5.12.2020\1 Начальная школа\Картинки для презентации\pisa картинка.PNG">
            <a:extLst>
              <a:ext uri="{FF2B5EF4-FFF2-40B4-BE49-F238E27FC236}">
                <a16:creationId xmlns:a16="http://schemas.microsoft.com/office/drawing/2014/main" id="{171EBD76-EE71-4739-98C5-24A8B67A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292600"/>
            <a:ext cx="3744912" cy="20161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Прямоугольник 1">
            <a:extLst>
              <a:ext uri="{FF2B5EF4-FFF2-40B4-BE49-F238E27FC236}">
                <a16:creationId xmlns:a16="http://schemas.microsoft.com/office/drawing/2014/main" id="{429CF9C3-9D49-457C-A98E-0155CF5C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701675"/>
            <a:ext cx="77946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altLang="ru-RU" sz="2400" b="1" i="1">
                <a:solidFill>
                  <a:srgbClr val="000099"/>
                </a:solidFill>
              </a:rPr>
              <a:t>Международные сравнительные исследования по оценке качества образования</a:t>
            </a:r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4D0969BA-2BE9-4493-93C0-C7462D50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60575"/>
            <a:ext cx="3509963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>
            <a:extLst>
              <a:ext uri="{FF2B5EF4-FFF2-40B4-BE49-F238E27FC236}">
                <a16:creationId xmlns:a16="http://schemas.microsoft.com/office/drawing/2014/main" id="{094BD1E6-0C54-4A43-807F-7D7B60D1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987" name="Группа 1">
            <a:extLst>
              <a:ext uri="{FF2B5EF4-FFF2-40B4-BE49-F238E27FC236}">
                <a16:creationId xmlns:a16="http://schemas.microsoft.com/office/drawing/2014/main" id="{239A8267-135E-4E9D-8931-0161D754BBD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82588"/>
            <a:ext cx="8018463" cy="6029325"/>
            <a:chOff x="539552" y="383243"/>
            <a:chExt cx="8019106" cy="6028670"/>
          </a:xfrm>
        </p:grpSpPr>
        <p:pic>
          <p:nvPicPr>
            <p:cNvPr id="41989" name="Picture 9">
              <a:extLst>
                <a:ext uri="{FF2B5EF4-FFF2-40B4-BE49-F238E27FC236}">
                  <a16:creationId xmlns:a16="http://schemas.microsoft.com/office/drawing/2014/main" id="{BA0E4263-90B9-4807-AED2-FA4D3163A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Прямоугольник 6">
              <a:extLst>
                <a:ext uri="{FF2B5EF4-FFF2-40B4-BE49-F238E27FC236}">
                  <a16:creationId xmlns:a16="http://schemas.microsoft.com/office/drawing/2014/main" id="{A01538A4-1EF1-4DC4-976D-AF613CFB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817566"/>
              <a:ext cx="648072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«Система языка» </a:t>
              </a:r>
              <a:endParaRPr lang="ru-RU" altLang="ru-RU">
                <a:solidFill>
                  <a:srgbClr val="000066"/>
                </a:solidFill>
              </a:endParaRPr>
            </a:p>
            <a:p>
              <a:pPr algn="ctr"/>
              <a:r>
                <a:rPr lang="ru-RU" altLang="ru-RU" b="1" i="1">
                  <a:solidFill>
                    <a:srgbClr val="000066"/>
                  </a:solidFill>
                </a:rPr>
                <a:t>  Синтаксис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sp>
          <p:nvSpPr>
            <p:cNvPr id="41991" name="Прямоугольник 1">
              <a:extLst>
                <a:ext uri="{FF2B5EF4-FFF2-40B4-BE49-F238E27FC236}">
                  <a16:creationId xmlns:a16="http://schemas.microsoft.com/office/drawing/2014/main" id="{0878D8EC-5079-4BE8-A205-A19B0A10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5257800"/>
              <a:ext cx="8019106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69875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ru-RU" altLang="ru-RU" sz="1600">
                  <a:solidFill>
                    <a:srgbClr val="000099"/>
                  </a:solidFill>
                </a:rPr>
                <a:t>Больше всего ошибок допускают учащиеся в заданиях на: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различение предложений по цели высказывания и по интонации;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различение распространённых и нераспространённых предложений;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ru-RU" altLang="ru-RU" sz="1600">
                  <a:solidFill>
                    <a:srgbClr val="000099"/>
                  </a:solidFill>
                </a:rPr>
                <a:t>выделение предложений с однородными членами.</a:t>
              </a:r>
            </a:p>
          </p:txBody>
        </p:sp>
      </p:grpSp>
      <p:pic>
        <p:nvPicPr>
          <p:cNvPr id="41988" name="Picture 3">
            <a:extLst>
              <a:ext uri="{FF2B5EF4-FFF2-40B4-BE49-F238E27FC236}">
                <a16:creationId xmlns:a16="http://schemas.microsoft.com/office/drawing/2014/main" id="{2217C1DF-10EF-456E-B01C-21212DEB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0184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>
            <a:extLst>
              <a:ext uri="{FF2B5EF4-FFF2-40B4-BE49-F238E27FC236}">
                <a16:creationId xmlns:a16="http://schemas.microsoft.com/office/drawing/2014/main" id="{68BF24CE-0755-4029-A7AD-0CF2806C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1" name="Picture 9">
            <a:extLst>
              <a:ext uri="{FF2B5EF4-FFF2-40B4-BE49-F238E27FC236}">
                <a16:creationId xmlns:a16="http://schemas.microsoft.com/office/drawing/2014/main" id="{45320EC4-640B-48A9-887B-7F2DB031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2588"/>
            <a:ext cx="19700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Группа 1">
            <a:extLst>
              <a:ext uri="{FF2B5EF4-FFF2-40B4-BE49-F238E27FC236}">
                <a16:creationId xmlns:a16="http://schemas.microsoft.com/office/drawing/2014/main" id="{780B7534-BF99-4DBD-B919-61D48571E11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868363"/>
            <a:ext cx="8005763" cy="5640387"/>
            <a:chOff x="552256" y="867912"/>
            <a:chExt cx="8006402" cy="5640240"/>
          </a:xfrm>
        </p:grpSpPr>
        <p:sp>
          <p:nvSpPr>
            <p:cNvPr id="43013" name="Прямоугольник 6">
              <a:extLst>
                <a:ext uri="{FF2B5EF4-FFF2-40B4-BE49-F238E27FC236}">
                  <a16:creationId xmlns:a16="http://schemas.microsoft.com/office/drawing/2014/main" id="{22C2CABE-6004-43F5-BB81-5273C6F3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7" y="1653021"/>
              <a:ext cx="6540032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Разновидности предложений по цели высказывания.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3014" name="Прямоугольник 2">
              <a:extLst>
                <a:ext uri="{FF2B5EF4-FFF2-40B4-BE49-F238E27FC236}">
                  <a16:creationId xmlns:a16="http://schemas.microsoft.com/office/drawing/2014/main" id="{B5086036-CEFB-4EF8-8BA1-5DF0F099F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33" y="4033195"/>
              <a:ext cx="6376040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Разновидности предложений по цели высказывания.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3015" name="Прямоугольник 5">
              <a:extLst>
                <a:ext uri="{FF2B5EF4-FFF2-40B4-BE49-F238E27FC236}">
                  <a16:creationId xmlns:a16="http://schemas.microsoft.com/office/drawing/2014/main" id="{68E0A16F-F03A-45D9-83E4-29D8DB691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977" y="3866151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2013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3016" name="Прямоугольник 8">
              <a:extLst>
                <a:ext uri="{FF2B5EF4-FFF2-40B4-BE49-F238E27FC236}">
                  <a16:creationId xmlns:a16="http://schemas.microsoft.com/office/drawing/2014/main" id="{0128E708-7D08-4714-A102-A7BB8BB6B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865" y="6231156"/>
              <a:ext cx="686407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</a:t>
              </a:r>
              <a:r>
                <a:rPr lang="en-US" altLang="ru-RU" sz="1200" i="1">
                  <a:solidFill>
                    <a:srgbClr val="000066"/>
                  </a:solidFill>
                </a:rPr>
                <a:t>20</a:t>
              </a:r>
              <a:r>
                <a:rPr lang="ru-RU" altLang="ru-RU" sz="1200" i="1">
                  <a:solidFill>
                    <a:srgbClr val="000066"/>
                  </a:solidFill>
                </a:rPr>
                <a:t>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3017" name="Прямоугольник 9">
              <a:extLst>
                <a:ext uri="{FF2B5EF4-FFF2-40B4-BE49-F238E27FC236}">
                  <a16:creationId xmlns:a16="http://schemas.microsoft.com/office/drawing/2014/main" id="{921252F1-062B-41EB-918E-8AFFE0D8A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40" y="867912"/>
              <a:ext cx="7868671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«Синтаксис»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3018" name="Picture 2">
              <a:extLst>
                <a:ext uri="{FF2B5EF4-FFF2-40B4-BE49-F238E27FC236}">
                  <a16:creationId xmlns:a16="http://schemas.microsoft.com/office/drawing/2014/main" id="{B97F2C35-4FCB-4F5C-ADDC-F6AE97811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6" y="1966037"/>
              <a:ext cx="8006401" cy="192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2">
              <a:extLst>
                <a:ext uri="{FF2B5EF4-FFF2-40B4-BE49-F238E27FC236}">
                  <a16:creationId xmlns:a16="http://schemas.microsoft.com/office/drawing/2014/main" id="{8C51396F-3F9B-409E-A583-B4C7D4DE5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3" y="4360207"/>
              <a:ext cx="7986425" cy="189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>
            <a:extLst>
              <a:ext uri="{FF2B5EF4-FFF2-40B4-BE49-F238E27FC236}">
                <a16:creationId xmlns:a16="http://schemas.microsoft.com/office/drawing/2014/main" id="{E4DB7EAB-C909-45A6-83D1-A8F154FA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4035" name="Группа 2">
            <a:extLst>
              <a:ext uri="{FF2B5EF4-FFF2-40B4-BE49-F238E27FC236}">
                <a16:creationId xmlns:a16="http://schemas.microsoft.com/office/drawing/2014/main" id="{33D81AEB-00B3-4A2A-900A-2613D14566F5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82588"/>
            <a:ext cx="8005763" cy="6113462"/>
            <a:chOff x="552256" y="383243"/>
            <a:chExt cx="8006403" cy="6112209"/>
          </a:xfrm>
        </p:grpSpPr>
        <p:pic>
          <p:nvPicPr>
            <p:cNvPr id="44036" name="Picture 9">
              <a:extLst>
                <a:ext uri="{FF2B5EF4-FFF2-40B4-BE49-F238E27FC236}">
                  <a16:creationId xmlns:a16="http://schemas.microsoft.com/office/drawing/2014/main" id="{C8061209-06A7-4DB5-95D4-6C6EB72FF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Прямоугольник 6">
              <a:extLst>
                <a:ext uri="{FF2B5EF4-FFF2-40B4-BE49-F238E27FC236}">
                  <a16:creationId xmlns:a16="http://schemas.microsoft.com/office/drawing/2014/main" id="{E8AB7997-B91B-4349-B3CC-57422100A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57" y="1627621"/>
              <a:ext cx="6540032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Главные и второстепенные члены предложения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4038" name="Прямоугольник 2">
              <a:extLst>
                <a:ext uri="{FF2B5EF4-FFF2-40B4-BE49-F238E27FC236}">
                  <a16:creationId xmlns:a16="http://schemas.microsoft.com/office/drawing/2014/main" id="{FF07008D-32AA-4350-9B58-AF81D2F24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33" y="4033195"/>
              <a:ext cx="6376040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Словосочетание.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4039" name="Прямоугольник 5">
              <a:extLst>
                <a:ext uri="{FF2B5EF4-FFF2-40B4-BE49-F238E27FC236}">
                  <a16:creationId xmlns:a16="http://schemas.microsoft.com/office/drawing/2014/main" id="{9E087DEB-B17B-4E57-A18C-E8137243E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181" y="3840751"/>
              <a:ext cx="686407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</a:t>
              </a:r>
              <a:r>
                <a:rPr lang="en-US" altLang="ru-RU" sz="1200" i="1">
                  <a:solidFill>
                    <a:srgbClr val="000066"/>
                  </a:solidFill>
                </a:rPr>
                <a:t>20</a:t>
              </a:r>
              <a:r>
                <a:rPr lang="ru-RU" altLang="ru-RU" sz="1200" i="1">
                  <a:solidFill>
                    <a:srgbClr val="000066"/>
                  </a:solidFill>
                </a:rPr>
                <a:t>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4040" name="Прямоугольник 8">
              <a:extLst>
                <a:ext uri="{FF2B5EF4-FFF2-40B4-BE49-F238E27FC236}">
                  <a16:creationId xmlns:a16="http://schemas.microsoft.com/office/drawing/2014/main" id="{5CB4F30D-4A8B-48E3-89CF-1FFA959A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561" y="6218456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4041" name="Прямоугольник 9">
              <a:extLst>
                <a:ext uri="{FF2B5EF4-FFF2-40B4-BE49-F238E27FC236}">
                  <a16:creationId xmlns:a16="http://schemas.microsoft.com/office/drawing/2014/main" id="{5793504C-72DD-4096-8C7A-A59E9BCF8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28" y="867912"/>
              <a:ext cx="7911255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99"/>
                  </a:solidFill>
                </a:rPr>
                <a:t>Раздел «Синтаксис»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pic>
          <p:nvPicPr>
            <p:cNvPr id="44042" name="Picture 2">
              <a:extLst>
                <a:ext uri="{FF2B5EF4-FFF2-40B4-BE49-F238E27FC236}">
                  <a16:creationId xmlns:a16="http://schemas.microsoft.com/office/drawing/2014/main" id="{8687E80A-D7A7-4DB0-B555-78D4022AA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6" y="4337015"/>
              <a:ext cx="8006401" cy="191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2">
              <a:extLst>
                <a:ext uri="{FF2B5EF4-FFF2-40B4-BE49-F238E27FC236}">
                  <a16:creationId xmlns:a16="http://schemas.microsoft.com/office/drawing/2014/main" id="{C518A974-FD7E-42D3-BC3A-03E1FB2B6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1959310"/>
              <a:ext cx="8006402" cy="188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>
            <a:extLst>
              <a:ext uri="{FF2B5EF4-FFF2-40B4-BE49-F238E27FC236}">
                <a16:creationId xmlns:a16="http://schemas.microsoft.com/office/drawing/2014/main" id="{5522B6A2-45D6-42CB-BC37-CE5E317E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59" name="Picture 9">
            <a:extLst>
              <a:ext uri="{FF2B5EF4-FFF2-40B4-BE49-F238E27FC236}">
                <a16:creationId xmlns:a16="http://schemas.microsoft.com/office/drawing/2014/main" id="{F86DE137-A125-4CD7-983C-2BF4AA2E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2588"/>
            <a:ext cx="19700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Группа 1">
            <a:extLst>
              <a:ext uri="{FF2B5EF4-FFF2-40B4-BE49-F238E27FC236}">
                <a16:creationId xmlns:a16="http://schemas.microsoft.com/office/drawing/2014/main" id="{EB604A8D-36A3-4B3E-928D-92E958A0DE0C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1754188"/>
            <a:ext cx="7859712" cy="3929062"/>
            <a:chOff x="595313" y="1754188"/>
            <a:chExt cx="7859712" cy="3929161"/>
          </a:xfrm>
        </p:grpSpPr>
        <p:sp>
          <p:nvSpPr>
            <p:cNvPr id="45061" name="Прямоугольник 6">
              <a:extLst>
                <a:ext uri="{FF2B5EF4-FFF2-40B4-BE49-F238E27FC236}">
                  <a16:creationId xmlns:a16="http://schemas.microsoft.com/office/drawing/2014/main" id="{6E6450C4-556B-4F21-BD48-7573D369C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13" y="2384425"/>
              <a:ext cx="6540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Однородные члены предложения.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5062" name="Прямоугольник 5">
              <a:extLst>
                <a:ext uri="{FF2B5EF4-FFF2-40B4-BE49-F238E27FC236}">
                  <a16:creationId xmlns:a16="http://schemas.microsoft.com/office/drawing/2014/main" id="{C3199CC8-038F-4A2A-87EB-E26A06B8A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733" y="5407124"/>
              <a:ext cx="635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2013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5063" name="Прямоугольник 9">
              <a:extLst>
                <a:ext uri="{FF2B5EF4-FFF2-40B4-BE49-F238E27FC236}">
                  <a16:creationId xmlns:a16="http://schemas.microsoft.com/office/drawing/2014/main" id="{53CE5C76-8904-4573-9481-71DF3DB55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13" y="1754188"/>
              <a:ext cx="78343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«Синтаксис»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5064" name="Picture 4">
              <a:extLst>
                <a:ext uri="{FF2B5EF4-FFF2-40B4-BE49-F238E27FC236}">
                  <a16:creationId xmlns:a16="http://schemas.microsoft.com/office/drawing/2014/main" id="{4586E741-8847-4C0D-8C1C-7246EEF42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2713038"/>
              <a:ext cx="7859712" cy="273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>
            <a:extLst>
              <a:ext uri="{FF2B5EF4-FFF2-40B4-BE49-F238E27FC236}">
                <a16:creationId xmlns:a16="http://schemas.microsoft.com/office/drawing/2014/main" id="{49BD4A34-634A-465E-AFBD-DB65C3C4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6083" name="Группа 1">
            <a:extLst>
              <a:ext uri="{FF2B5EF4-FFF2-40B4-BE49-F238E27FC236}">
                <a16:creationId xmlns:a16="http://schemas.microsoft.com/office/drawing/2014/main" id="{8F3116C4-258E-4CCF-A156-6443A9877F33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423863"/>
            <a:ext cx="8147050" cy="5976937"/>
            <a:chOff x="478378" y="423863"/>
            <a:chExt cx="8146511" cy="5976937"/>
          </a:xfrm>
        </p:grpSpPr>
        <p:sp>
          <p:nvSpPr>
            <p:cNvPr id="46084" name="Прямоугольник 6">
              <a:extLst>
                <a:ext uri="{FF2B5EF4-FFF2-40B4-BE49-F238E27FC236}">
                  <a16:creationId xmlns:a16="http://schemas.microsoft.com/office/drawing/2014/main" id="{E86C2D2F-B4FE-487B-9150-F7E399725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79" y="423863"/>
              <a:ext cx="8095710" cy="36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66"/>
                  </a:solidFill>
                </a:rPr>
                <a:t>Содержательная линия «Орфография и пунктуация» 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6085" name="Picture 2">
              <a:extLst>
                <a:ext uri="{FF2B5EF4-FFF2-40B4-BE49-F238E27FC236}">
                  <a16:creationId xmlns:a16="http://schemas.microsoft.com/office/drawing/2014/main" id="{87D17B42-2635-4909-8B61-F67306195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78" y="908720"/>
              <a:ext cx="8146510" cy="549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>
            <a:extLst>
              <a:ext uri="{FF2B5EF4-FFF2-40B4-BE49-F238E27FC236}">
                <a16:creationId xmlns:a16="http://schemas.microsoft.com/office/drawing/2014/main" id="{3CFFA076-AF41-431C-BC4F-55E816C3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7107" name="Группа 1">
            <a:extLst>
              <a:ext uri="{FF2B5EF4-FFF2-40B4-BE49-F238E27FC236}">
                <a16:creationId xmlns:a16="http://schemas.microsoft.com/office/drawing/2014/main" id="{13C67D68-B841-48D3-BFF7-D9C76E886585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82588"/>
            <a:ext cx="7900988" cy="5992812"/>
            <a:chOff x="552257" y="383243"/>
            <a:chExt cx="7901428" cy="5992893"/>
          </a:xfrm>
        </p:grpSpPr>
        <p:pic>
          <p:nvPicPr>
            <p:cNvPr id="47108" name="Picture 9">
              <a:extLst>
                <a:ext uri="{FF2B5EF4-FFF2-40B4-BE49-F238E27FC236}">
                  <a16:creationId xmlns:a16="http://schemas.microsoft.com/office/drawing/2014/main" id="{2724ECCB-33EF-4F68-9EA5-3AAEAF945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83243"/>
              <a:ext cx="1984079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9" name="Прямоугольник 6">
              <a:extLst>
                <a:ext uri="{FF2B5EF4-FFF2-40B4-BE49-F238E27FC236}">
                  <a16:creationId xmlns:a16="http://schemas.microsoft.com/office/drawing/2014/main" id="{A809A6A9-962E-46DE-9419-1CB2C68D7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4" y="1681204"/>
              <a:ext cx="6503381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Проверяемые безударные гласные в корне слова.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7110" name="Прямоугольник 2">
              <a:extLst>
                <a:ext uri="{FF2B5EF4-FFF2-40B4-BE49-F238E27FC236}">
                  <a16:creationId xmlns:a16="http://schemas.microsoft.com/office/drawing/2014/main" id="{F680044D-F164-4895-99F7-1B46114F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3955406"/>
              <a:ext cx="6316448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Проверяемые безударные гласные в корне слова.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7111" name="Прямоугольник 5">
              <a:extLst>
                <a:ext uri="{FF2B5EF4-FFF2-40B4-BE49-F238E27FC236}">
                  <a16:creationId xmlns:a16="http://schemas.microsoft.com/office/drawing/2014/main" id="{B0196095-F3EC-4F32-BD39-63D73C8F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881" y="3797588"/>
              <a:ext cx="686407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</a:t>
              </a:r>
              <a:r>
                <a:rPr lang="en-US" altLang="ru-RU" sz="1200" i="1">
                  <a:solidFill>
                    <a:srgbClr val="000066"/>
                  </a:solidFill>
                </a:rPr>
                <a:t>20</a:t>
              </a:r>
              <a:r>
                <a:rPr lang="ru-RU" altLang="ru-RU" sz="1200" i="1">
                  <a:solidFill>
                    <a:srgbClr val="000066"/>
                  </a:solidFill>
                </a:rPr>
                <a:t>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7112" name="Прямоугольник 8">
              <a:extLst>
                <a:ext uri="{FF2B5EF4-FFF2-40B4-BE49-F238E27FC236}">
                  <a16:creationId xmlns:a16="http://schemas.microsoft.com/office/drawing/2014/main" id="{BF3C31F3-FD9A-4185-A498-E04A402D2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361" y="6099140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2016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7113" name="Прямоугольник 9">
              <a:extLst>
                <a:ext uri="{FF2B5EF4-FFF2-40B4-BE49-F238E27FC236}">
                  <a16:creationId xmlns:a16="http://schemas.microsoft.com/office/drawing/2014/main" id="{58577EBD-7F9E-463F-A7C4-B16972AF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8" y="930522"/>
              <a:ext cx="7189624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99"/>
                  </a:solidFill>
                </a:rPr>
                <a:t>Раздел «Орфография и пунктуация»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pic>
          <p:nvPicPr>
            <p:cNvPr id="47114" name="Picture 2">
              <a:extLst>
                <a:ext uri="{FF2B5EF4-FFF2-40B4-BE49-F238E27FC236}">
                  <a16:creationId xmlns:a16="http://schemas.microsoft.com/office/drawing/2014/main" id="{93B705E4-46AB-474A-B1E4-FCC6B7652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4293956"/>
              <a:ext cx="7901428" cy="184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2">
              <a:extLst>
                <a:ext uri="{FF2B5EF4-FFF2-40B4-BE49-F238E27FC236}">
                  <a16:creationId xmlns:a16="http://schemas.microsoft.com/office/drawing/2014/main" id="{1C9085AA-6426-42D1-894B-5C3C10D70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7" y="2035175"/>
              <a:ext cx="7901181" cy="177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>
            <a:extLst>
              <a:ext uri="{FF2B5EF4-FFF2-40B4-BE49-F238E27FC236}">
                <a16:creationId xmlns:a16="http://schemas.microsoft.com/office/drawing/2014/main" id="{EE08AA04-2D38-4BEF-B545-5CE295C2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8131" name="Группа 1">
            <a:extLst>
              <a:ext uri="{FF2B5EF4-FFF2-40B4-BE49-F238E27FC236}">
                <a16:creationId xmlns:a16="http://schemas.microsoft.com/office/drawing/2014/main" id="{796B3FC4-EFBD-49E7-B51B-966E48104D5B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382588"/>
            <a:ext cx="7958138" cy="5300662"/>
            <a:chOff x="600080" y="383243"/>
            <a:chExt cx="7958578" cy="5300376"/>
          </a:xfrm>
        </p:grpSpPr>
        <p:pic>
          <p:nvPicPr>
            <p:cNvPr id="48132" name="Picture 9">
              <a:extLst>
                <a:ext uri="{FF2B5EF4-FFF2-40B4-BE49-F238E27FC236}">
                  <a16:creationId xmlns:a16="http://schemas.microsoft.com/office/drawing/2014/main" id="{EB48722D-4225-4B3E-AC23-8B8ED0D24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3243"/>
              <a:ext cx="1970434" cy="1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Прямоугольник 2">
              <a:extLst>
                <a:ext uri="{FF2B5EF4-FFF2-40B4-BE49-F238E27FC236}">
                  <a16:creationId xmlns:a16="http://schemas.microsoft.com/office/drawing/2014/main" id="{03E402B5-B795-4688-BD37-46D21086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195" y="2065187"/>
              <a:ext cx="6943245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Знаки препинания (запятая) в предложениях с однородными членами.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sp>
          <p:nvSpPr>
            <p:cNvPr id="48134" name="Прямоугольник 8">
              <a:extLst>
                <a:ext uri="{FF2B5EF4-FFF2-40B4-BE49-F238E27FC236}">
                  <a16:creationId xmlns:a16="http://schemas.microsoft.com/office/drawing/2014/main" id="{92C3FB71-8883-49E1-9543-064037DEC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146" y="5406623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48135" name="Прямоугольник 9">
              <a:extLst>
                <a:ext uri="{FF2B5EF4-FFF2-40B4-BE49-F238E27FC236}">
                  <a16:creationId xmlns:a16="http://schemas.microsoft.com/office/drawing/2014/main" id="{24C07099-09AA-4C66-9D93-0D3226877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80" y="982210"/>
              <a:ext cx="7428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altLang="ru-RU" b="1" i="1">
                  <a:solidFill>
                    <a:srgbClr val="000066"/>
                  </a:solidFill>
                </a:rPr>
                <a:t>Раздел «Орфография и пунктуация»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8136" name="Picture 3">
              <a:extLst>
                <a:ext uri="{FF2B5EF4-FFF2-40B4-BE49-F238E27FC236}">
                  <a16:creationId xmlns:a16="http://schemas.microsoft.com/office/drawing/2014/main" id="{C9CF0B90-FE2E-43FB-8CAA-8E2D03119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80" y="2420888"/>
              <a:ext cx="7958577" cy="302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047B9542-A771-465C-B638-4F74C3C4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9155" name="Группа 1">
            <a:extLst>
              <a:ext uri="{FF2B5EF4-FFF2-40B4-BE49-F238E27FC236}">
                <a16:creationId xmlns:a16="http://schemas.microsoft.com/office/drawing/2014/main" id="{2D5EB889-80A6-48AD-B321-F1A7D24F0597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341313"/>
            <a:ext cx="8135937" cy="6040437"/>
            <a:chOff x="505925" y="340629"/>
            <a:chExt cx="8136913" cy="6040796"/>
          </a:xfrm>
        </p:grpSpPr>
        <p:sp>
          <p:nvSpPr>
            <p:cNvPr id="49156" name="Прямоугольник 6">
              <a:extLst>
                <a:ext uri="{FF2B5EF4-FFF2-40B4-BE49-F238E27FC236}">
                  <a16:creationId xmlns:a16="http://schemas.microsoft.com/office/drawing/2014/main" id="{E129E9B5-C3BD-43C0-98D4-9CE4A1E2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38" y="340629"/>
              <a:ext cx="5083700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Задания части 2.</a:t>
              </a:r>
              <a:r>
                <a:rPr lang="ru-RU" altLang="ru-RU" b="1" i="1">
                  <a:solidFill>
                    <a:srgbClr val="000066"/>
                  </a:solidFill>
                </a:rPr>
                <a:t> 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49157" name="Picture 3">
              <a:extLst>
                <a:ext uri="{FF2B5EF4-FFF2-40B4-BE49-F238E27FC236}">
                  <a16:creationId xmlns:a16="http://schemas.microsoft.com/office/drawing/2014/main" id="{46B505E3-7FAB-4ABE-8DC9-223A68241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25" y="786956"/>
              <a:ext cx="8136913" cy="559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>
            <a:extLst>
              <a:ext uri="{FF2B5EF4-FFF2-40B4-BE49-F238E27FC236}">
                <a16:creationId xmlns:a16="http://schemas.microsoft.com/office/drawing/2014/main" id="{63921175-21F2-458E-A0E8-555D882E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0179" name="Группа 1">
            <a:extLst>
              <a:ext uri="{FF2B5EF4-FFF2-40B4-BE49-F238E27FC236}">
                <a16:creationId xmlns:a16="http://schemas.microsoft.com/office/drawing/2014/main" id="{8174D9DC-3FB2-48D7-9411-740B6E1A99F4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76250"/>
            <a:ext cx="8124825" cy="5632450"/>
            <a:chOff x="549273" y="476672"/>
            <a:chExt cx="8124281" cy="5631322"/>
          </a:xfrm>
        </p:grpSpPr>
        <p:pic>
          <p:nvPicPr>
            <p:cNvPr id="50180" name="Picture 4">
              <a:extLst>
                <a:ext uri="{FF2B5EF4-FFF2-40B4-BE49-F238E27FC236}">
                  <a16:creationId xmlns:a16="http://schemas.microsoft.com/office/drawing/2014/main" id="{06F57E87-A3DC-45A5-98EE-45BF6C175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3" y="2086372"/>
              <a:ext cx="8095168" cy="377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Прямоугольник 5">
              <a:extLst>
                <a:ext uri="{FF2B5EF4-FFF2-40B4-BE49-F238E27FC236}">
                  <a16:creationId xmlns:a16="http://schemas.microsoft.com/office/drawing/2014/main" id="{46DB2053-0D59-4965-9701-C0E5E687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9330" y="5830998"/>
              <a:ext cx="635111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  <p:sp>
          <p:nvSpPr>
            <p:cNvPr id="50182" name="Прямоугольник 9">
              <a:extLst>
                <a:ext uri="{FF2B5EF4-FFF2-40B4-BE49-F238E27FC236}">
                  <a16:creationId xmlns:a16="http://schemas.microsoft.com/office/drawing/2014/main" id="{50F346B9-92D7-41F4-9007-DF4568DF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521" y="476672"/>
              <a:ext cx="654003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«Состав слова»</a:t>
              </a:r>
            </a:p>
            <a:p>
              <a:pPr algn="r">
                <a:spcAft>
                  <a:spcPts val="1200"/>
                </a:spcAft>
              </a:pPr>
              <a:r>
                <a:rPr lang="ru-RU" altLang="ru-RU" sz="1600" i="1">
                  <a:solidFill>
                    <a:srgbClr val="000099"/>
                  </a:solidFill>
                </a:rPr>
                <a:t>Части речи. Родственные (однокоренные) слова, формы слова.</a:t>
              </a: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Познавательные УУД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Проводить сравнение и классификацию по заданным критериям.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>
            <a:extLst>
              <a:ext uri="{FF2B5EF4-FFF2-40B4-BE49-F238E27FC236}">
                <a16:creationId xmlns:a16="http://schemas.microsoft.com/office/drawing/2014/main" id="{909001A2-7B77-40CB-AA15-41FA45C3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1203" name="Группа 1">
            <a:extLst>
              <a:ext uri="{FF2B5EF4-FFF2-40B4-BE49-F238E27FC236}">
                <a16:creationId xmlns:a16="http://schemas.microsoft.com/office/drawing/2014/main" id="{938EB25E-4283-4F88-8A25-163433A9E698}"/>
              </a:ext>
            </a:extLst>
          </p:cNvPr>
          <p:cNvGrpSpPr>
            <a:grpSpLocks/>
          </p:cNvGrpSpPr>
          <p:nvPr/>
        </p:nvGrpSpPr>
        <p:grpSpPr bwMode="auto">
          <a:xfrm>
            <a:off x="625475" y="309563"/>
            <a:ext cx="8081963" cy="6230937"/>
            <a:chOff x="625475" y="310133"/>
            <a:chExt cx="8081989" cy="6231093"/>
          </a:xfrm>
        </p:grpSpPr>
        <p:sp>
          <p:nvSpPr>
            <p:cNvPr id="51204" name="Прямоугольник 9">
              <a:extLst>
                <a:ext uri="{FF2B5EF4-FFF2-40B4-BE49-F238E27FC236}">
                  <a16:creationId xmlns:a16="http://schemas.microsoft.com/office/drawing/2014/main" id="{97C200C4-080F-4DD3-804E-C22B5792A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159" y="310133"/>
              <a:ext cx="7078305" cy="161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«Лексика»</a:t>
              </a: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Определение значения слова с помощью толкового словаря, </a:t>
              </a:r>
            </a:p>
            <a:p>
              <a:pPr algn="r">
                <a:spcAft>
                  <a:spcPts val="8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различение употребления в тексте слов в прямом и переносном значении.</a:t>
              </a: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Регулятивные УУД</a:t>
              </a: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Принимать и сохранять учебную задачу.</a:t>
              </a:r>
            </a:p>
            <a:p>
              <a:pPr algn="r"/>
              <a:endParaRPr lang="ru-RU" altLang="ru-RU" sz="1400">
                <a:solidFill>
                  <a:srgbClr val="000066"/>
                </a:solidFill>
              </a:endParaRPr>
            </a:p>
          </p:txBody>
        </p:sp>
        <p:pic>
          <p:nvPicPr>
            <p:cNvPr id="51205" name="Picture 2">
              <a:extLst>
                <a:ext uri="{FF2B5EF4-FFF2-40B4-BE49-F238E27FC236}">
                  <a16:creationId xmlns:a16="http://schemas.microsoft.com/office/drawing/2014/main" id="{3A5DD7F5-BD45-4D7D-8BC4-D9378C41B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76" y="1705550"/>
              <a:ext cx="8081988" cy="280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3">
              <a:extLst>
                <a:ext uri="{FF2B5EF4-FFF2-40B4-BE49-F238E27FC236}">
                  <a16:creationId xmlns:a16="http://schemas.microsoft.com/office/drawing/2014/main" id="{E5BCCB59-986C-4927-B540-F999F8769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75" y="4581128"/>
              <a:ext cx="8081989" cy="170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Прямоугольник 5">
              <a:extLst>
                <a:ext uri="{FF2B5EF4-FFF2-40B4-BE49-F238E27FC236}">
                  <a16:creationId xmlns:a16="http://schemas.microsoft.com/office/drawing/2014/main" id="{DF67B593-B474-480B-8C11-99C7C59B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696" y="6264230"/>
              <a:ext cx="698622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ru-RU" altLang="ru-RU" sz="1200" i="1">
                  <a:solidFill>
                    <a:srgbClr val="000066"/>
                  </a:solidFill>
                </a:rPr>
                <a:t>2018 г.</a:t>
              </a:r>
              <a:endParaRPr lang="ru-RU" altLang="ru-RU" sz="120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CB3FDC81-B796-410D-8492-B325264A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5">
            <a:extLst>
              <a:ext uri="{FF2B5EF4-FFF2-40B4-BE49-F238E27FC236}">
                <a16:creationId xmlns:a16="http://schemas.microsoft.com/office/drawing/2014/main" id="{6F40AD0F-7D93-45AD-9AE2-C94B4420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58800"/>
            <a:ext cx="634841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altLang="ru-RU" sz="2100" b="1" i="1">
                <a:solidFill>
                  <a:srgbClr val="000099"/>
                </a:solidFill>
              </a:rPr>
              <a:t>TIMSS – международное сравнительное исследование качества математического и естественнонаучного образования </a:t>
            </a:r>
          </a:p>
          <a:p>
            <a:pPr algn="r"/>
            <a:r>
              <a:rPr lang="ru-RU" altLang="ru-RU" sz="1600" i="1">
                <a:solidFill>
                  <a:srgbClr val="000099"/>
                </a:solidFill>
              </a:rPr>
              <a:t>(Third International Mathematics and Science Study)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0C16F8C4-8EF6-45D3-8890-BF4CC657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222500"/>
            <a:ext cx="7993062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ru-RU" altLang="ru-RU" sz="2100" b="1" i="1">
                <a:solidFill>
                  <a:srgbClr val="000099"/>
                </a:solidFill>
              </a:rPr>
              <a:t>     Основная цель исследования —</a:t>
            </a:r>
            <a:r>
              <a:rPr lang="ru-RU" altLang="ru-RU" sz="2100">
                <a:solidFill>
                  <a:srgbClr val="000099"/>
                </a:solidFill>
              </a:rPr>
              <a:t> </a:t>
            </a:r>
            <a:endParaRPr lang="en-US" altLang="ru-RU" sz="2100">
              <a:solidFill>
                <a:srgbClr val="000099"/>
              </a:solidFill>
            </a:endParaRPr>
          </a:p>
          <a:p>
            <a:pPr algn="just">
              <a:lnSpc>
                <a:spcPct val="114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ru-RU" sz="2100">
                <a:solidFill>
                  <a:srgbClr val="000099"/>
                </a:solidFill>
              </a:rPr>
              <a:t>  </a:t>
            </a:r>
            <a:r>
              <a:rPr lang="ru-RU" altLang="ru-RU" sz="2000">
                <a:solidFill>
                  <a:srgbClr val="000099"/>
                </a:solidFill>
              </a:rPr>
              <a:t>сравнить между собой уровень и качество математического и естественнонаучного образования в начальной и основной школе; </a:t>
            </a:r>
            <a:endParaRPr lang="en-US" altLang="ru-RU" sz="2000">
              <a:solidFill>
                <a:srgbClr val="000099"/>
              </a:solidFill>
            </a:endParaRP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ru-RU" sz="2100">
                <a:solidFill>
                  <a:srgbClr val="000099"/>
                </a:solidFill>
              </a:rPr>
              <a:t>  </a:t>
            </a:r>
            <a:r>
              <a:rPr lang="ru-RU" altLang="ru-RU" sz="2000">
                <a:solidFill>
                  <a:srgbClr val="000099"/>
                </a:solidFill>
              </a:rPr>
              <a:t>выявить различия в национальных системах образования</a:t>
            </a:r>
            <a:r>
              <a:rPr lang="ru-RU" altLang="ru-RU" sz="2100">
                <a:solidFill>
                  <a:srgbClr val="000099"/>
                </a:solidFill>
              </a:rPr>
              <a:t>; </a:t>
            </a:r>
          </a:p>
        </p:txBody>
      </p:sp>
      <p:pic>
        <p:nvPicPr>
          <p:cNvPr id="6149" name="Picture 2" descr="C:\Users\User\Desktop\30.11.2020 - 10.12.2020 Cеминар. PISA\5.12.2020\1 Начальная школа\Картинки для презентации\timss. картинка.PNG">
            <a:extLst>
              <a:ext uri="{FF2B5EF4-FFF2-40B4-BE49-F238E27FC236}">
                <a16:creationId xmlns:a16="http://schemas.microsoft.com/office/drawing/2014/main" id="{8990E1D7-6062-40A6-8AFC-40B447CD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548188"/>
            <a:ext cx="3109912" cy="17827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Прямоугольник 1">
            <a:extLst>
              <a:ext uri="{FF2B5EF4-FFF2-40B4-BE49-F238E27FC236}">
                <a16:creationId xmlns:a16="http://schemas.microsoft.com/office/drawing/2014/main" id="{51D743C9-E36C-4613-8E84-155E5EF8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4772025"/>
            <a:ext cx="47132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0099"/>
                </a:solidFill>
              </a:rPr>
              <a:t>выявить факторы, определяющие степень эффективности обучения.</a:t>
            </a:r>
            <a:endParaRPr lang="ru-RU" altLang="ru-RU" sz="2000"/>
          </a:p>
        </p:txBody>
      </p:sp>
    </p:spTree>
  </p:cSld>
  <p:clrMapOvr>
    <a:masterClrMapping/>
  </p:clrMapOvr>
  <p:transition spd="slow"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>
            <a:extLst>
              <a:ext uri="{FF2B5EF4-FFF2-40B4-BE49-F238E27FC236}">
                <a16:creationId xmlns:a16="http://schemas.microsoft.com/office/drawing/2014/main" id="{139FC44B-8E8B-4EC0-86F0-5B2061F9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2227" name="Группа 1">
            <a:extLst>
              <a:ext uri="{FF2B5EF4-FFF2-40B4-BE49-F238E27FC236}">
                <a16:creationId xmlns:a16="http://schemas.microsoft.com/office/drawing/2014/main" id="{7261E0ED-9041-47D2-8204-93CA90F211A8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371475"/>
            <a:ext cx="8140700" cy="5819775"/>
            <a:chOff x="466725" y="371475"/>
            <a:chExt cx="8140700" cy="5819309"/>
          </a:xfrm>
        </p:grpSpPr>
        <p:sp>
          <p:nvSpPr>
            <p:cNvPr id="52228" name="Прямоугольник 1">
              <a:extLst>
                <a:ext uri="{FF2B5EF4-FFF2-40B4-BE49-F238E27FC236}">
                  <a16:creationId xmlns:a16="http://schemas.microsoft.com/office/drawing/2014/main" id="{F60567A1-AA5D-4B83-9C18-2487573A3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1156742"/>
              <a:ext cx="7993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Часть 2.</a:t>
              </a:r>
              <a:endParaRPr lang="ru-RU" altLang="ru-RU" sz="2000">
                <a:solidFill>
                  <a:srgbClr val="000099"/>
                </a:solidFill>
              </a:endParaRPr>
            </a:p>
          </p:txBody>
        </p:sp>
        <p:pic>
          <p:nvPicPr>
            <p:cNvPr id="52229" name="Picture 9">
              <a:extLst>
                <a:ext uri="{FF2B5EF4-FFF2-40B4-BE49-F238E27FC236}">
                  <a16:creationId xmlns:a16="http://schemas.microsoft.com/office/drawing/2014/main" id="{51174236-B522-4C6A-BD24-7CC6D7CFC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1475"/>
              <a:ext cx="2019201" cy="1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Прямоугольник 1">
              <a:extLst>
                <a:ext uri="{FF2B5EF4-FFF2-40B4-BE49-F238E27FC236}">
                  <a16:creationId xmlns:a16="http://schemas.microsoft.com/office/drawing/2014/main" id="{B179DE9A-77C0-45D2-8F88-0BD202C8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5" y="2759075"/>
              <a:ext cx="8139113" cy="343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560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>
                <a:spcAft>
                  <a:spcPts val="1200"/>
                </a:spcAft>
              </a:pPr>
              <a:r>
                <a:rPr lang="ru-RU" altLang="ru-RU" sz="1700">
                  <a:solidFill>
                    <a:srgbClr val="000099"/>
                  </a:solidFill>
                </a:rPr>
                <a:t>Задания части 2 были нацелены, прежде всего, на выявление уровня сформированности универсальных учебных действий (УУД):</a:t>
              </a:r>
            </a:p>
            <a:p>
              <a:pPr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ru-RU" altLang="ru-RU" sz="1700" i="1">
                  <a:solidFill>
                    <a:srgbClr val="000099"/>
                  </a:solidFill>
                </a:rPr>
                <a:t>регулятивных</a:t>
              </a:r>
              <a:r>
                <a:rPr lang="ru-RU" altLang="ru-RU" sz="1700">
                  <a:solidFill>
                    <a:srgbClr val="000099"/>
                  </a:solidFill>
                </a:rPr>
                <a:t>: целеполагание, планирование, контроль;</a:t>
              </a:r>
            </a:p>
            <a:p>
              <a:pPr algn="just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ru-RU" altLang="ru-RU" sz="1700" i="1">
                  <a:solidFill>
                    <a:srgbClr val="000099"/>
                  </a:solidFill>
                </a:rPr>
                <a:t>познавательных (общеучебные универсальные учебные действия)</a:t>
              </a:r>
              <a:r>
                <a:rPr lang="ru-RU" altLang="ru-RU" sz="1700">
                  <a:solidFill>
                    <a:srgbClr val="000099"/>
                  </a:solidFill>
                </a:rPr>
                <a:t>: поиск и выделение необходимой информации; структурирование знаний; определение основной и второстепенной информации; </a:t>
              </a:r>
            </a:p>
            <a:p>
              <a:pPr algn="just"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ru-RU" altLang="ru-RU" sz="1700" i="1">
                  <a:solidFill>
                    <a:srgbClr val="000099"/>
                  </a:solidFill>
                </a:rPr>
                <a:t>познавательных (логические универсальные действия)</a:t>
              </a:r>
              <a:r>
                <a:rPr lang="ru-RU" altLang="ru-RU" sz="1700">
                  <a:solidFill>
                    <a:srgbClr val="000099"/>
                  </a:solidFill>
                </a:rPr>
                <a:t>: подведение под понятие на основе распознавания объектов, выделения существенных признаков; проведение классификации по заданным критериям, синтез, в том числе достраивание с восполнением недостающих компонентов, построение логической цепи рассуждений.</a:t>
              </a:r>
            </a:p>
          </p:txBody>
        </p:sp>
        <p:pic>
          <p:nvPicPr>
            <p:cNvPr id="52231" name="Picture 7">
              <a:extLst>
                <a:ext uri="{FF2B5EF4-FFF2-40B4-BE49-F238E27FC236}">
                  <a16:creationId xmlns:a16="http://schemas.microsoft.com/office/drawing/2014/main" id="{02A18E7F-04A0-4257-ABA7-B295D3763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782763"/>
              <a:ext cx="8066088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Прямоугольник 2">
              <a:extLst>
                <a:ext uri="{FF2B5EF4-FFF2-40B4-BE49-F238E27FC236}">
                  <a16:creationId xmlns:a16="http://schemas.microsoft.com/office/drawing/2014/main" id="{79C34D3E-66B3-4ED0-AC55-009CDB0E8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610642"/>
              <a:ext cx="8067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Результаты 2020 г.</a:t>
              </a:r>
              <a:endParaRPr lang="ru-RU" altLang="ru-RU" sz="2400" i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>
            <a:extLst>
              <a:ext uri="{FF2B5EF4-FFF2-40B4-BE49-F238E27FC236}">
                <a16:creationId xmlns:a16="http://schemas.microsoft.com/office/drawing/2014/main" id="{11C4160F-45B3-4AA4-B1DD-50361966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3251" name="Группа 3">
            <a:extLst>
              <a:ext uri="{FF2B5EF4-FFF2-40B4-BE49-F238E27FC236}">
                <a16:creationId xmlns:a16="http://schemas.microsoft.com/office/drawing/2014/main" id="{9FDB3C37-0650-43B0-8F30-F30ED35CA7C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30213"/>
            <a:ext cx="8024812" cy="5800725"/>
            <a:chOff x="611188" y="430708"/>
            <a:chExt cx="8024812" cy="5799485"/>
          </a:xfrm>
        </p:grpSpPr>
        <p:pic>
          <p:nvPicPr>
            <p:cNvPr id="53252" name="Picture 3">
              <a:extLst>
                <a:ext uri="{FF2B5EF4-FFF2-40B4-BE49-F238E27FC236}">
                  <a16:creationId xmlns:a16="http://schemas.microsoft.com/office/drawing/2014/main" id="{EF367E02-D184-4F40-8713-EC58266C5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365006"/>
              <a:ext cx="8024812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Прямоугольник 1">
              <a:extLst>
                <a:ext uri="{FF2B5EF4-FFF2-40B4-BE49-F238E27FC236}">
                  <a16:creationId xmlns:a16="http://schemas.microsoft.com/office/drawing/2014/main" id="{555A6E82-AD56-466F-9B12-808856C67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4" y="430708"/>
              <a:ext cx="7921626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«Развитие речи»</a:t>
              </a:r>
              <a:r>
                <a:rPr lang="ru-RU" altLang="ru-RU" sz="1600" b="1" i="1">
                  <a:solidFill>
                    <a:srgbClr val="000099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ru-RU" altLang="ru-RU" sz="1600">
                  <a:solidFill>
                    <a:srgbClr val="000099"/>
                  </a:solidFill>
                </a:rPr>
                <a:t>Основная (главная) мысль текста.</a:t>
              </a: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Познавательные (общеучебные) УУД</a:t>
              </a:r>
              <a:r>
                <a:rPr lang="ru-RU" altLang="ru-RU" sz="1600" i="1">
                  <a:solidFill>
                    <a:srgbClr val="000099"/>
                  </a:solidFill>
                </a:rPr>
                <a:t> 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Поиск и выделение необходимой информации, 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определение основной и второстепенной информации.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pic>
          <p:nvPicPr>
            <p:cNvPr id="53254" name="Picture 2">
              <a:extLst>
                <a:ext uri="{FF2B5EF4-FFF2-40B4-BE49-F238E27FC236}">
                  <a16:creationId xmlns:a16="http://schemas.microsoft.com/office/drawing/2014/main" id="{03A310B3-84A5-4933-901F-7F7D1F112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132856"/>
              <a:ext cx="8024812" cy="30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>
            <a:extLst>
              <a:ext uri="{FF2B5EF4-FFF2-40B4-BE49-F238E27FC236}">
                <a16:creationId xmlns:a16="http://schemas.microsoft.com/office/drawing/2014/main" id="{8BC67A9A-A600-4F06-A248-157EE02D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4275" name="Группа 1">
            <a:extLst>
              <a:ext uri="{FF2B5EF4-FFF2-40B4-BE49-F238E27FC236}">
                <a16:creationId xmlns:a16="http://schemas.microsoft.com/office/drawing/2014/main" id="{9122253A-BAB7-4256-8671-5984CA4ADE30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27038"/>
            <a:ext cx="7989887" cy="5522912"/>
            <a:chOff x="626392" y="427176"/>
            <a:chExt cx="7990037" cy="5522104"/>
          </a:xfrm>
        </p:grpSpPr>
        <p:sp>
          <p:nvSpPr>
            <p:cNvPr id="54276" name="Прямоугольник 1">
              <a:extLst>
                <a:ext uri="{FF2B5EF4-FFF2-40B4-BE49-F238E27FC236}">
                  <a16:creationId xmlns:a16="http://schemas.microsoft.com/office/drawing/2014/main" id="{1254E14E-F318-4C07-ADC6-BA7BD44B4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92" y="427176"/>
              <a:ext cx="7921625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«Развитие речи»</a:t>
              </a:r>
              <a:endParaRPr lang="ru-RU" altLang="ru-RU" i="1">
                <a:solidFill>
                  <a:srgbClr val="000099"/>
                </a:solidFill>
              </a:endParaRPr>
            </a:p>
            <a:p>
              <a:pPr algn="r">
                <a:spcAft>
                  <a:spcPts val="1200"/>
                </a:spcAft>
              </a:pPr>
              <a:r>
                <a:rPr lang="ru-RU" altLang="ru-RU" sz="1600" i="1">
                  <a:solidFill>
                    <a:srgbClr val="000099"/>
                  </a:solidFill>
                </a:rPr>
                <a:t>Последовательность предложений в тексте.</a:t>
              </a:r>
              <a:endParaRPr lang="ru-RU" altLang="ru-RU" sz="1600">
                <a:solidFill>
                  <a:srgbClr val="000099"/>
                </a:solidFill>
              </a:endParaRP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Познавательные (логические) УУД 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Синтез, построение логической цепи рассуждений.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  <p:pic>
          <p:nvPicPr>
            <p:cNvPr id="54277" name="Picture 2">
              <a:extLst>
                <a:ext uri="{FF2B5EF4-FFF2-40B4-BE49-F238E27FC236}">
                  <a16:creationId xmlns:a16="http://schemas.microsoft.com/office/drawing/2014/main" id="{21EE9D26-8D90-4A8D-9346-8717322F1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988840"/>
              <a:ext cx="7974012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3">
              <a:extLst>
                <a:ext uri="{FF2B5EF4-FFF2-40B4-BE49-F238E27FC236}">
                  <a16:creationId xmlns:a16="http://schemas.microsoft.com/office/drawing/2014/main" id="{F625A765-2DF8-4A16-B177-13AA14561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17" y="5229200"/>
              <a:ext cx="797401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id="{72264E98-88E8-4E0F-8935-E62844CD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5299" name="Группа 2">
            <a:extLst>
              <a:ext uri="{FF2B5EF4-FFF2-40B4-BE49-F238E27FC236}">
                <a16:creationId xmlns:a16="http://schemas.microsoft.com/office/drawing/2014/main" id="{51A3C544-170E-453C-8352-8FBADC7D2DE5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566738"/>
            <a:ext cx="8005762" cy="5462587"/>
            <a:chOff x="597992" y="567403"/>
            <a:chExt cx="8006456" cy="5462269"/>
          </a:xfrm>
        </p:grpSpPr>
        <p:pic>
          <p:nvPicPr>
            <p:cNvPr id="55300" name="Picture 2">
              <a:extLst>
                <a:ext uri="{FF2B5EF4-FFF2-40B4-BE49-F238E27FC236}">
                  <a16:creationId xmlns:a16="http://schemas.microsoft.com/office/drawing/2014/main" id="{CB98774A-EAAF-4632-AF6E-36C690CBF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11" y="2395314"/>
              <a:ext cx="7996237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1" name="Picture 3">
              <a:extLst>
                <a:ext uri="{FF2B5EF4-FFF2-40B4-BE49-F238E27FC236}">
                  <a16:creationId xmlns:a16="http://schemas.microsoft.com/office/drawing/2014/main" id="{649483F8-5A95-4FA4-9332-D3F15CE5E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11" y="4309839"/>
              <a:ext cx="7996237" cy="171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Прямоугольник 1">
              <a:extLst>
                <a:ext uri="{FF2B5EF4-FFF2-40B4-BE49-F238E27FC236}">
                  <a16:creationId xmlns:a16="http://schemas.microsoft.com/office/drawing/2014/main" id="{63ACD271-058F-40B8-AACC-405DD9725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92" y="567403"/>
              <a:ext cx="7921625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«Состав слова (морфемика)»</a:t>
              </a:r>
              <a:r>
                <a:rPr lang="ru-RU" altLang="ru-RU" sz="1600" b="1">
                  <a:solidFill>
                    <a:srgbClr val="000099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ru-RU" altLang="ru-RU" sz="1500">
                  <a:solidFill>
                    <a:srgbClr val="000099"/>
                  </a:solidFill>
                </a:rPr>
                <a:t>Ударение. Выделение в словах окончания, корня, приставки, суффикса.</a:t>
              </a: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Регулятивные УУД</a:t>
              </a:r>
              <a:endParaRPr lang="ru-RU" altLang="ru-RU" sz="1500" i="1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500">
                  <a:solidFill>
                    <a:srgbClr val="000099"/>
                  </a:solidFill>
                </a:rPr>
                <a:t>Планирование действия в соответствии с поставленной задачей; </a:t>
              </a:r>
            </a:p>
            <a:p>
              <a:pPr algn="r"/>
              <a:r>
                <a:rPr lang="ru-RU" altLang="ru-RU" sz="1500">
                  <a:solidFill>
                    <a:srgbClr val="000099"/>
                  </a:solidFill>
                </a:rPr>
                <a:t>учёт установленных правил в планировании и контроле способа решения</a:t>
              </a:r>
              <a:r>
                <a:rPr lang="ru-RU" altLang="ru-RU" sz="1600" i="1">
                  <a:solidFill>
                    <a:srgbClr val="000099"/>
                  </a:solidFill>
                </a:rPr>
                <a:t>.</a:t>
              </a:r>
              <a:endParaRPr lang="ru-RU" altLang="ru-RU" sz="160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>
            <a:extLst>
              <a:ext uri="{FF2B5EF4-FFF2-40B4-BE49-F238E27FC236}">
                <a16:creationId xmlns:a16="http://schemas.microsoft.com/office/drawing/2014/main" id="{891A0682-B138-4CB4-AB8D-C16ADA1B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6323" name="Группа 1">
            <a:extLst>
              <a:ext uri="{FF2B5EF4-FFF2-40B4-BE49-F238E27FC236}">
                <a16:creationId xmlns:a16="http://schemas.microsoft.com/office/drawing/2014/main" id="{C6EF1615-741D-4072-884B-8AEEB14BDBCC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434975"/>
            <a:ext cx="8208962" cy="5664200"/>
            <a:chOff x="503238" y="371476"/>
            <a:chExt cx="8208962" cy="5664199"/>
          </a:xfrm>
        </p:grpSpPr>
        <p:sp>
          <p:nvSpPr>
            <p:cNvPr id="56324" name="Прямоугольник 1">
              <a:extLst>
                <a:ext uri="{FF2B5EF4-FFF2-40B4-BE49-F238E27FC236}">
                  <a16:creationId xmlns:a16="http://schemas.microsoft.com/office/drawing/2014/main" id="{25E339EA-DAED-4E10-960A-FF476689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1643063"/>
              <a:ext cx="8208962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Результаты выполнения заданий теста. </a:t>
              </a:r>
            </a:p>
          </p:txBody>
        </p:sp>
        <p:pic>
          <p:nvPicPr>
            <p:cNvPr id="56325" name="Picture 2">
              <a:extLst>
                <a:ext uri="{FF2B5EF4-FFF2-40B4-BE49-F238E27FC236}">
                  <a16:creationId xmlns:a16="http://schemas.microsoft.com/office/drawing/2014/main" id="{FC66B0ED-04D2-4FEE-87B5-321556F96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225675"/>
              <a:ext cx="7993062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Прямоугольник 1">
              <a:extLst>
                <a:ext uri="{FF2B5EF4-FFF2-40B4-BE49-F238E27FC236}">
                  <a16:creationId xmlns:a16="http://schemas.microsoft.com/office/drawing/2014/main" id="{FAE54738-ED6A-4B09-80A1-56537F5DB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800742"/>
              <a:ext cx="7993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Математика. 2019 г.</a:t>
              </a:r>
            </a:p>
          </p:txBody>
        </p:sp>
        <p:pic>
          <p:nvPicPr>
            <p:cNvPr id="56327" name="Picture 9">
              <a:extLst>
                <a:ext uri="{FF2B5EF4-FFF2-40B4-BE49-F238E27FC236}">
                  <a16:creationId xmlns:a16="http://schemas.microsoft.com/office/drawing/2014/main" id="{5DA9BB0F-00E3-4D97-84A2-084B9BEA9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71476"/>
              <a:ext cx="1947193" cy="132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82FD02EA-62E9-40A5-8AB6-DBFB4475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7347" name="Группа 1">
            <a:extLst>
              <a:ext uri="{FF2B5EF4-FFF2-40B4-BE49-F238E27FC236}">
                <a16:creationId xmlns:a16="http://schemas.microsoft.com/office/drawing/2014/main" id="{EFB406FD-0302-49EE-B382-9FEC6FD93BB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12750"/>
            <a:ext cx="8280400" cy="6045200"/>
            <a:chOff x="395288" y="412750"/>
            <a:chExt cx="8280401" cy="6045200"/>
          </a:xfrm>
        </p:grpSpPr>
        <p:sp>
          <p:nvSpPr>
            <p:cNvPr id="57348" name="Прямоугольник 1">
              <a:extLst>
                <a:ext uri="{FF2B5EF4-FFF2-40B4-BE49-F238E27FC236}">
                  <a16:creationId xmlns:a16="http://schemas.microsoft.com/office/drawing/2014/main" id="{1544AE7F-649D-4C40-8C4B-FB6C1991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412750"/>
              <a:ext cx="5615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400" b="1" i="1">
                  <a:solidFill>
                    <a:srgbClr val="000099"/>
                  </a:solidFill>
                </a:rPr>
                <a:t>Работа с текстовыми задачами.</a:t>
              </a:r>
              <a:endParaRPr lang="ru-RU" altLang="ru-RU" sz="2400">
                <a:solidFill>
                  <a:srgbClr val="000099"/>
                </a:solidFill>
              </a:endParaRPr>
            </a:p>
          </p:txBody>
        </p:sp>
        <p:pic>
          <p:nvPicPr>
            <p:cNvPr id="57349" name="Picture 30">
              <a:extLst>
                <a:ext uri="{FF2B5EF4-FFF2-40B4-BE49-F238E27FC236}">
                  <a16:creationId xmlns:a16="http://schemas.microsoft.com/office/drawing/2014/main" id="{C8891690-80D2-45F2-80D4-3D33F6F29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972220"/>
              <a:ext cx="8280400" cy="446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Прямоугольник 2">
              <a:extLst>
                <a:ext uri="{FF2B5EF4-FFF2-40B4-BE49-F238E27FC236}">
                  <a16:creationId xmlns:a16="http://schemas.microsoft.com/office/drawing/2014/main" id="{1C37A0E4-51CB-489D-8731-D4E8953F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5503863"/>
              <a:ext cx="82804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sz="1400" i="1">
                  <a:solidFill>
                    <a:srgbClr val="000099"/>
                  </a:solidFill>
                </a:rPr>
                <a:t>         </a:t>
              </a:r>
              <a:r>
                <a:rPr lang="ru-RU" altLang="ru-RU" sz="1400" i="1">
                  <a:solidFill>
                    <a:srgbClr val="000066"/>
                  </a:solidFill>
                </a:rPr>
                <a:t>При выполнении заданий данного раздела учащиеся допускают ещё большое количество ошибок.</a:t>
              </a:r>
            </a:p>
            <a:p>
              <a:pPr algn="just"/>
              <a:r>
                <a:rPr lang="ru-RU" altLang="ru-RU" sz="1400" i="1">
                  <a:solidFill>
                    <a:srgbClr val="000066"/>
                  </a:solidFill>
                </a:rPr>
                <a:t>       Причины: недостаточно сформированы умения анализировать задачу, устанавливать зависимости между величинами, планировать ход решения задачи.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A3573C78-E0E6-4BD6-9359-5BE991F9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8371" name="Группа 1">
            <a:extLst>
              <a:ext uri="{FF2B5EF4-FFF2-40B4-BE49-F238E27FC236}">
                <a16:creationId xmlns:a16="http://schemas.microsoft.com/office/drawing/2014/main" id="{9667A27B-7845-4E18-8034-44C3D2DA7FFF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641350"/>
            <a:ext cx="8370888" cy="5607050"/>
            <a:chOff x="377825" y="641350"/>
            <a:chExt cx="8370888" cy="5607050"/>
          </a:xfrm>
        </p:grpSpPr>
        <p:sp>
          <p:nvSpPr>
            <p:cNvPr id="58372" name="Прямоугольник 1">
              <a:extLst>
                <a:ext uri="{FF2B5EF4-FFF2-40B4-BE49-F238E27FC236}">
                  <a16:creationId xmlns:a16="http://schemas.microsoft.com/office/drawing/2014/main" id="{4E52DC49-69D5-4E57-BBDB-20E8E8C3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313" y="641350"/>
              <a:ext cx="6121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Задача на кратное сравнение чисел.</a:t>
              </a:r>
              <a:endParaRPr lang="ru-RU" altLang="ru-RU" sz="1600" b="1" i="1">
                <a:solidFill>
                  <a:srgbClr val="000066"/>
                </a:solidFill>
              </a:endParaRPr>
            </a:p>
          </p:txBody>
        </p:sp>
        <p:pic>
          <p:nvPicPr>
            <p:cNvPr id="58373" name="Picture 2">
              <a:extLst>
                <a:ext uri="{FF2B5EF4-FFF2-40B4-BE49-F238E27FC236}">
                  <a16:creationId xmlns:a16="http://schemas.microsoft.com/office/drawing/2014/main" id="{DAA58B0C-5C33-4611-9972-E81691CAD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030288"/>
              <a:ext cx="8353425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4" name="Прямоугольник 1">
              <a:extLst>
                <a:ext uri="{FF2B5EF4-FFF2-40B4-BE49-F238E27FC236}">
                  <a16:creationId xmlns:a16="http://schemas.microsoft.com/office/drawing/2014/main" id="{8E302B23-F924-440D-AA3E-5527C148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313" y="3213100"/>
              <a:ext cx="646271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Задача, содержащая зависимость между величинами, </a:t>
              </a:r>
              <a:endParaRPr lang="ru-RU" altLang="ru-RU" sz="1600">
                <a:solidFill>
                  <a:srgbClr val="000066"/>
                </a:solidFill>
              </a:endParaRPr>
            </a:p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характеризующими процессы движения</a:t>
              </a:r>
              <a:r>
                <a:rPr lang="ru-RU" altLang="ru-RU" i="1">
                  <a:solidFill>
                    <a:srgbClr val="000066"/>
                  </a:solidFill>
                </a:rPr>
                <a:t>.</a:t>
              </a:r>
              <a:endParaRPr lang="ru-RU" altLang="ru-RU">
                <a:solidFill>
                  <a:srgbClr val="000066"/>
                </a:solidFill>
              </a:endParaRPr>
            </a:p>
          </p:txBody>
        </p:sp>
        <p:pic>
          <p:nvPicPr>
            <p:cNvPr id="58375" name="Picture 3">
              <a:extLst>
                <a:ext uri="{FF2B5EF4-FFF2-40B4-BE49-F238E27FC236}">
                  <a16:creationId xmlns:a16="http://schemas.microsoft.com/office/drawing/2014/main" id="{5097C680-C4E0-4CF8-BCE8-BEE1341E2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3829050"/>
              <a:ext cx="83534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>
            <a:extLst>
              <a:ext uri="{FF2B5EF4-FFF2-40B4-BE49-F238E27FC236}">
                <a16:creationId xmlns:a16="http://schemas.microsoft.com/office/drawing/2014/main" id="{EAD4C799-F55C-4FDE-8DFC-FF041B4F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9395" name="Группа 1">
            <a:extLst>
              <a:ext uri="{FF2B5EF4-FFF2-40B4-BE49-F238E27FC236}">
                <a16:creationId xmlns:a16="http://schemas.microsoft.com/office/drawing/2014/main" id="{D08E0553-69A0-46BD-A9FE-32406A52E298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476250"/>
            <a:ext cx="8181975" cy="5967413"/>
            <a:chOff x="425500" y="476672"/>
            <a:chExt cx="8181925" cy="5966991"/>
          </a:xfrm>
        </p:grpSpPr>
        <p:sp>
          <p:nvSpPr>
            <p:cNvPr id="59396" name="Прямоугольник 1">
              <a:extLst>
                <a:ext uri="{FF2B5EF4-FFF2-40B4-BE49-F238E27FC236}">
                  <a16:creationId xmlns:a16="http://schemas.microsoft.com/office/drawing/2014/main" id="{6325F65D-9201-487C-A201-A16D9DC78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" y="476672"/>
              <a:ext cx="8181925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66"/>
                  </a:solidFill>
                </a:rPr>
                <a:t>Работа с текстовыми задачами</a:t>
              </a:r>
              <a:endParaRPr lang="ru-RU" altLang="ru-RU" i="1">
                <a:solidFill>
                  <a:srgbClr val="000066"/>
                </a:solidFill>
              </a:endParaRPr>
            </a:p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Задача на нахождение четвёртого пропорционального </a:t>
              </a:r>
            </a:p>
            <a:p>
              <a:pPr algn="r">
                <a:spcAft>
                  <a:spcPts val="1200"/>
                </a:spcAft>
              </a:pPr>
              <a:r>
                <a:rPr lang="ru-RU" altLang="ru-RU" sz="1600" i="1">
                  <a:solidFill>
                    <a:srgbClr val="000066"/>
                  </a:solidFill>
                </a:rPr>
                <a:t>способом отношений.</a:t>
              </a:r>
              <a:endParaRPr lang="ru-RU" altLang="ru-RU" sz="1600">
                <a:solidFill>
                  <a:srgbClr val="000066"/>
                </a:solidFill>
              </a:endParaRPr>
            </a:p>
            <a:p>
              <a:pPr algn="r"/>
              <a:r>
                <a:rPr lang="ru-RU" altLang="ru-RU" b="1" i="1">
                  <a:solidFill>
                    <a:srgbClr val="000066"/>
                  </a:solidFill>
                </a:rPr>
                <a:t>Познавательные УУД </a:t>
              </a:r>
            </a:p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Использование рисунка для извлечение информации, </a:t>
              </a:r>
              <a:endParaRPr lang="ru-RU" altLang="ru-RU" sz="1600">
                <a:solidFill>
                  <a:srgbClr val="000066"/>
                </a:solidFill>
              </a:endParaRPr>
            </a:p>
            <a:p>
              <a:pPr algn="r"/>
              <a:r>
                <a:rPr lang="ru-RU" altLang="ru-RU" sz="1600" i="1">
                  <a:solidFill>
                    <a:srgbClr val="000066"/>
                  </a:solidFill>
                </a:rPr>
                <a:t>необходимой для решения задачи.</a:t>
              </a:r>
              <a:endParaRPr lang="ru-RU" altLang="ru-RU" sz="1600" b="1" i="1">
                <a:solidFill>
                  <a:srgbClr val="000066"/>
                </a:solidFill>
              </a:endParaRPr>
            </a:p>
          </p:txBody>
        </p:sp>
        <p:pic>
          <p:nvPicPr>
            <p:cNvPr id="59397" name="Picture 2">
              <a:extLst>
                <a:ext uri="{FF2B5EF4-FFF2-40B4-BE49-F238E27FC236}">
                  <a16:creationId xmlns:a16="http://schemas.microsoft.com/office/drawing/2014/main" id="{F749238C-5005-4008-87E2-72F47123E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00" y="2349500"/>
              <a:ext cx="8181925" cy="409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8445A994-CB9B-4664-9B56-1C882EB4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0419" name="Группа 1">
            <a:extLst>
              <a:ext uri="{FF2B5EF4-FFF2-40B4-BE49-F238E27FC236}">
                <a16:creationId xmlns:a16="http://schemas.microsoft.com/office/drawing/2014/main" id="{47690E74-A341-4F13-AE57-64DADFD1055B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422275"/>
            <a:ext cx="8169275" cy="5929313"/>
            <a:chOff x="469901" y="371475"/>
            <a:chExt cx="8169274" cy="5929314"/>
          </a:xfrm>
        </p:grpSpPr>
        <p:sp>
          <p:nvSpPr>
            <p:cNvPr id="60420" name="Прямоугольник 3">
              <a:extLst>
                <a:ext uri="{FF2B5EF4-FFF2-40B4-BE49-F238E27FC236}">
                  <a16:creationId xmlns:a16="http://schemas.microsoft.com/office/drawing/2014/main" id="{8580377C-DC79-48C3-97E5-0DFCFEE40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1" y="960606"/>
              <a:ext cx="727045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Раздел «Геометрические величины»</a:t>
              </a:r>
              <a:endParaRPr lang="ru-RU" altLang="ru-RU" sz="2000" b="1">
                <a:solidFill>
                  <a:srgbClr val="000099"/>
                </a:solidFill>
              </a:endParaRPr>
            </a:p>
          </p:txBody>
        </p:sp>
        <p:pic>
          <p:nvPicPr>
            <p:cNvPr id="60421" name="Picture 2">
              <a:extLst>
                <a:ext uri="{FF2B5EF4-FFF2-40B4-BE49-F238E27FC236}">
                  <a16:creationId xmlns:a16="http://schemas.microsoft.com/office/drawing/2014/main" id="{0B8CD1BC-B241-4097-8FBB-6F6B11CBB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" y="1844825"/>
              <a:ext cx="8137525" cy="445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2" name="Picture 9">
              <a:extLst>
                <a:ext uri="{FF2B5EF4-FFF2-40B4-BE49-F238E27FC236}">
                  <a16:creationId xmlns:a16="http://schemas.microsoft.com/office/drawing/2014/main" id="{AFE44227-BEDA-40BD-836F-0801900AC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7" y="371475"/>
              <a:ext cx="2088232" cy="137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>
            <a:extLst>
              <a:ext uri="{FF2B5EF4-FFF2-40B4-BE49-F238E27FC236}">
                <a16:creationId xmlns:a16="http://schemas.microsoft.com/office/drawing/2014/main" id="{426D02CE-5809-4B3B-A1D2-2EA273E6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1443" name="Группа 2">
            <a:extLst>
              <a:ext uri="{FF2B5EF4-FFF2-40B4-BE49-F238E27FC236}">
                <a16:creationId xmlns:a16="http://schemas.microsoft.com/office/drawing/2014/main" id="{C9868F22-D9F5-4164-B3AE-E288F23099B2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371475"/>
            <a:ext cx="8148638" cy="5845175"/>
            <a:chOff x="469900" y="371475"/>
            <a:chExt cx="8148638" cy="5845175"/>
          </a:xfrm>
        </p:grpSpPr>
        <p:sp>
          <p:nvSpPr>
            <p:cNvPr id="61444" name="Прямоугольник 1">
              <a:extLst>
                <a:ext uri="{FF2B5EF4-FFF2-40B4-BE49-F238E27FC236}">
                  <a16:creationId xmlns:a16="http://schemas.microsoft.com/office/drawing/2014/main" id="{BC8EB4D4-47ED-44DD-9A14-BE4022B2A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3" y="1687513"/>
              <a:ext cx="80470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Нахождение периметра прямоугольника.</a:t>
              </a:r>
              <a:endParaRPr lang="ru-RU" altLang="ru-RU" sz="1600" b="1" i="1">
                <a:solidFill>
                  <a:srgbClr val="000099"/>
                </a:solidFill>
              </a:endParaRPr>
            </a:p>
          </p:txBody>
        </p:sp>
        <p:pic>
          <p:nvPicPr>
            <p:cNvPr id="61445" name="Picture 9">
              <a:extLst>
                <a:ext uri="{FF2B5EF4-FFF2-40B4-BE49-F238E27FC236}">
                  <a16:creationId xmlns:a16="http://schemas.microsoft.com/office/drawing/2014/main" id="{EF49A401-D01C-451A-AC8C-14C8D35CF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1475"/>
              <a:ext cx="2019201" cy="137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2">
              <a:extLst>
                <a:ext uri="{FF2B5EF4-FFF2-40B4-BE49-F238E27FC236}">
                  <a16:creationId xmlns:a16="http://schemas.microsoft.com/office/drawing/2014/main" id="{28A84056-E550-4B99-A235-4FD93B53E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2082800"/>
              <a:ext cx="8067675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7" name="Прямоугольник 3">
              <a:extLst>
                <a:ext uri="{FF2B5EF4-FFF2-40B4-BE49-F238E27FC236}">
                  <a16:creationId xmlns:a16="http://schemas.microsoft.com/office/drawing/2014/main" id="{0B9BA8AB-31BE-4569-8427-B44396B4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" y="960606"/>
              <a:ext cx="7486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Раздел «Геометрические величины»</a:t>
              </a:r>
              <a:endParaRPr lang="ru-RU" altLang="ru-RU" sz="20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A17D6BC6-5BEC-4C80-8527-C7F0646A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171" name="Группа 1">
            <a:extLst>
              <a:ext uri="{FF2B5EF4-FFF2-40B4-BE49-F238E27FC236}">
                <a16:creationId xmlns:a16="http://schemas.microsoft.com/office/drawing/2014/main" id="{FFB39EF8-8651-411D-93E7-3B119E94D48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98475"/>
            <a:ext cx="8067675" cy="5751513"/>
            <a:chOff x="539552" y="498475"/>
            <a:chExt cx="8067872" cy="5751513"/>
          </a:xfrm>
        </p:grpSpPr>
        <p:sp>
          <p:nvSpPr>
            <p:cNvPr id="7172" name="Прямоугольник 2">
              <a:extLst>
                <a:ext uri="{FF2B5EF4-FFF2-40B4-BE49-F238E27FC236}">
                  <a16:creationId xmlns:a16="http://schemas.microsoft.com/office/drawing/2014/main" id="{B51499AE-58DB-45C0-9E11-CFAB13B3C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635000"/>
              <a:ext cx="784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Результаты TIMSS-2019</a:t>
              </a:r>
            </a:p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4 класс</a:t>
              </a:r>
            </a:p>
          </p:txBody>
        </p:sp>
        <p:pic>
          <p:nvPicPr>
            <p:cNvPr id="2" name="Рисунок 5">
              <a:extLst>
                <a:ext uri="{FF2B5EF4-FFF2-40B4-BE49-F238E27FC236}">
                  <a16:creationId xmlns:a16="http://schemas.microsoft.com/office/drawing/2014/main" id="{BE8F5F32-5A77-4898-9810-CF2595DBD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1557338"/>
              <a:ext cx="8064697" cy="469265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9">
              <a:extLst>
                <a:ext uri="{FF2B5EF4-FFF2-40B4-BE49-F238E27FC236}">
                  <a16:creationId xmlns:a16="http://schemas.microsoft.com/office/drawing/2014/main" id="{6E2B3DDB-5CF0-4E75-9D3C-074D99353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1" y="498475"/>
              <a:ext cx="1227113" cy="93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>
            <a:extLst>
              <a:ext uri="{FF2B5EF4-FFF2-40B4-BE49-F238E27FC236}">
                <a16:creationId xmlns:a16="http://schemas.microsoft.com/office/drawing/2014/main" id="{3C0CE8F7-CF9A-4FA2-8AFA-105EB76F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2467" name="Группа 1">
            <a:extLst>
              <a:ext uri="{FF2B5EF4-FFF2-40B4-BE49-F238E27FC236}">
                <a16:creationId xmlns:a16="http://schemas.microsoft.com/office/drawing/2014/main" id="{CD564828-DA1D-4747-B511-B95FB149CC0E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60375"/>
            <a:ext cx="8212138" cy="5865813"/>
            <a:chOff x="464319" y="371475"/>
            <a:chExt cx="8212137" cy="5865837"/>
          </a:xfrm>
        </p:grpSpPr>
        <p:sp>
          <p:nvSpPr>
            <p:cNvPr id="62468" name="Прямоугольник 1">
              <a:extLst>
                <a:ext uri="{FF2B5EF4-FFF2-40B4-BE49-F238E27FC236}">
                  <a16:creationId xmlns:a16="http://schemas.microsoft.com/office/drawing/2014/main" id="{2E427B41-BC4E-4101-942D-60E2042CE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" y="1649413"/>
              <a:ext cx="82026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i="1">
                  <a:solidFill>
                    <a:srgbClr val="000099"/>
                  </a:solidFill>
                </a:rPr>
                <a:t>Вычисление площади прямоугольника</a:t>
              </a:r>
              <a:endParaRPr lang="ru-RU" altLang="ru-RU" sz="1600" b="1" i="1">
                <a:solidFill>
                  <a:srgbClr val="000099"/>
                </a:solidFill>
              </a:endParaRPr>
            </a:p>
          </p:txBody>
        </p:sp>
        <p:pic>
          <p:nvPicPr>
            <p:cNvPr id="62469" name="Picture 9">
              <a:extLst>
                <a:ext uri="{FF2B5EF4-FFF2-40B4-BE49-F238E27FC236}">
                  <a16:creationId xmlns:a16="http://schemas.microsoft.com/office/drawing/2014/main" id="{851AD21F-B497-46DC-A560-5EC007EBD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71475"/>
              <a:ext cx="1947193" cy="144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2">
              <a:extLst>
                <a:ext uri="{FF2B5EF4-FFF2-40B4-BE49-F238E27FC236}">
                  <a16:creationId xmlns:a16="http://schemas.microsoft.com/office/drawing/2014/main" id="{CF01EE1F-3984-482E-8723-C803AB34D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19" y="1982788"/>
              <a:ext cx="8212137" cy="425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1" name="Прямоугольник 3">
              <a:extLst>
                <a:ext uri="{FF2B5EF4-FFF2-40B4-BE49-F238E27FC236}">
                  <a16:creationId xmlns:a16="http://schemas.microsoft.com/office/drawing/2014/main" id="{72AEE2A9-E2CC-4A51-8CF4-074E35AF7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" y="960606"/>
              <a:ext cx="7486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Раздел «Геометрические величины»</a:t>
              </a:r>
              <a:endParaRPr lang="ru-RU" altLang="ru-RU" sz="20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>
            <a:extLst>
              <a:ext uri="{FF2B5EF4-FFF2-40B4-BE49-F238E27FC236}">
                <a16:creationId xmlns:a16="http://schemas.microsoft.com/office/drawing/2014/main" id="{D891DBDC-9EA7-44F4-94AE-2DB79004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3491" name="Группа 1">
            <a:extLst>
              <a:ext uri="{FF2B5EF4-FFF2-40B4-BE49-F238E27FC236}">
                <a16:creationId xmlns:a16="http://schemas.microsoft.com/office/drawing/2014/main" id="{1A0E2549-0CE4-4E14-9A14-DA2881E7B3C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581025"/>
            <a:ext cx="8424862" cy="5761038"/>
            <a:chOff x="395288" y="580618"/>
            <a:chExt cx="8424862" cy="5761445"/>
          </a:xfrm>
        </p:grpSpPr>
        <p:sp>
          <p:nvSpPr>
            <p:cNvPr id="63492" name="Прямоугольник 1">
              <a:extLst>
                <a:ext uri="{FF2B5EF4-FFF2-40B4-BE49-F238E27FC236}">
                  <a16:creationId xmlns:a16="http://schemas.microsoft.com/office/drawing/2014/main" id="{D7E078D8-E2D3-4798-B791-DBB9205C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580618"/>
              <a:ext cx="8348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b="1" i="1">
                  <a:solidFill>
                    <a:srgbClr val="000099"/>
                  </a:solidFill>
                </a:rPr>
                <a:t>Раздел</a:t>
              </a:r>
              <a:r>
                <a:rPr lang="ru-RU" altLang="ru-RU" sz="2000" b="1" i="1">
                  <a:solidFill>
                    <a:srgbClr val="000066"/>
                  </a:solidFill>
                </a:rPr>
                <a:t> «</a:t>
              </a:r>
              <a:r>
                <a:rPr lang="ru-RU" altLang="ru-RU" sz="2000" b="1" i="1">
                  <a:solidFill>
                    <a:srgbClr val="000099"/>
                  </a:solidFill>
                </a:rPr>
                <a:t>Числа и величины»</a:t>
              </a:r>
            </a:p>
          </p:txBody>
        </p:sp>
        <p:pic>
          <p:nvPicPr>
            <p:cNvPr id="63493" name="Picture 6">
              <a:extLst>
                <a:ext uri="{FF2B5EF4-FFF2-40B4-BE49-F238E27FC236}">
                  <a16:creationId xmlns:a16="http://schemas.microsoft.com/office/drawing/2014/main" id="{3CCF129C-2A89-4A27-8BDE-0EC7DFC21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1044228"/>
              <a:ext cx="8353425" cy="4443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494" name="Rectangle 7">
              <a:extLst>
                <a:ext uri="{FF2B5EF4-FFF2-40B4-BE49-F238E27FC236}">
                  <a16:creationId xmlns:a16="http://schemas.microsoft.com/office/drawing/2014/main" id="{40B2558E-7D6E-4D3B-A585-A7C094C8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5516563"/>
              <a:ext cx="8424862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altLang="ru-RU" sz="1600" i="1">
                  <a:solidFill>
                    <a:srgbClr val="000099"/>
                  </a:solidFill>
                </a:rPr>
                <a:t>Задания на проверку знаний и умений по темам «Нумерация многозначных чисел», «Величины» являются наиболее трудными для четвероклассников. Выполняя данные задания, учащиеся часто допускают ошибки.</a:t>
              </a:r>
              <a:r>
                <a:rPr lang="ru-RU" altLang="ru-RU" sz="16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>
            <a:extLst>
              <a:ext uri="{FF2B5EF4-FFF2-40B4-BE49-F238E27FC236}">
                <a16:creationId xmlns:a16="http://schemas.microsoft.com/office/drawing/2014/main" id="{8C9B8198-794D-4F10-AC5D-FB6D3276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4515" name="Группа 1">
            <a:extLst>
              <a:ext uri="{FF2B5EF4-FFF2-40B4-BE49-F238E27FC236}">
                <a16:creationId xmlns:a16="http://schemas.microsoft.com/office/drawing/2014/main" id="{E13BC1A4-2C9D-4907-8620-9E9F74ACECA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98488"/>
            <a:ext cx="8094663" cy="5710237"/>
            <a:chOff x="539750" y="599043"/>
            <a:chExt cx="8094663" cy="5710277"/>
          </a:xfrm>
        </p:grpSpPr>
        <p:sp>
          <p:nvSpPr>
            <p:cNvPr id="64516" name="Прямоугольник 1">
              <a:extLst>
                <a:ext uri="{FF2B5EF4-FFF2-40B4-BE49-F238E27FC236}">
                  <a16:creationId xmlns:a16="http://schemas.microsoft.com/office/drawing/2014/main" id="{862D2E7C-A556-4659-8231-6AC2312C7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313" y="599043"/>
              <a:ext cx="5976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Доля величины (половина, треть, четверть).</a:t>
              </a:r>
              <a:endParaRPr lang="ru-RU" altLang="ru-RU" sz="1600" b="1" i="1">
                <a:solidFill>
                  <a:srgbClr val="000099"/>
                </a:solidFill>
              </a:endParaRPr>
            </a:p>
          </p:txBody>
        </p:sp>
        <p:sp>
          <p:nvSpPr>
            <p:cNvPr id="64517" name="Прямоугольник 1">
              <a:extLst>
                <a:ext uri="{FF2B5EF4-FFF2-40B4-BE49-F238E27FC236}">
                  <a16:creationId xmlns:a16="http://schemas.microsoft.com/office/drawing/2014/main" id="{A05A007D-2C06-46F3-BAAB-18E5783CB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050" y="3602038"/>
              <a:ext cx="7569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Составление упорядоченного набора чисел по заданному правилу.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pic>
          <p:nvPicPr>
            <p:cNvPr id="64518" name="Picture 2">
              <a:extLst>
                <a:ext uri="{FF2B5EF4-FFF2-40B4-BE49-F238E27FC236}">
                  <a16:creationId xmlns:a16="http://schemas.microsoft.com/office/drawing/2014/main" id="{7BBB39CE-0520-4F31-AB9A-680016AE9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54088"/>
              <a:ext cx="8064500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9" name="Picture 3">
              <a:extLst>
                <a:ext uri="{FF2B5EF4-FFF2-40B4-BE49-F238E27FC236}">
                  <a16:creationId xmlns:a16="http://schemas.microsoft.com/office/drawing/2014/main" id="{2F5520EA-6717-48BC-A0D4-73115B98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3" y="3940175"/>
              <a:ext cx="8064500" cy="236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>
            <a:extLst>
              <a:ext uri="{FF2B5EF4-FFF2-40B4-BE49-F238E27FC236}">
                <a16:creationId xmlns:a16="http://schemas.microsoft.com/office/drawing/2014/main" id="{C4FFBC34-CE27-4659-925D-F8FD8886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5539" name="Группа 1">
            <a:extLst>
              <a:ext uri="{FF2B5EF4-FFF2-40B4-BE49-F238E27FC236}">
                <a16:creationId xmlns:a16="http://schemas.microsoft.com/office/drawing/2014/main" id="{DA93587E-F7D3-4F8B-B6A3-78479B1C0814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287338"/>
            <a:ext cx="8135938" cy="6196012"/>
            <a:chOff x="539553" y="288046"/>
            <a:chExt cx="8136904" cy="6194882"/>
          </a:xfrm>
        </p:grpSpPr>
        <p:pic>
          <p:nvPicPr>
            <p:cNvPr id="65540" name="Picture 4">
              <a:extLst>
                <a:ext uri="{FF2B5EF4-FFF2-40B4-BE49-F238E27FC236}">
                  <a16:creationId xmlns:a16="http://schemas.microsoft.com/office/drawing/2014/main" id="{F60F281C-AB5D-4FEC-BE29-C43CC9215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724892"/>
              <a:ext cx="8136904" cy="575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41" name="Rectangle 2">
              <a:extLst>
                <a:ext uri="{FF2B5EF4-FFF2-40B4-BE49-F238E27FC236}">
                  <a16:creationId xmlns:a16="http://schemas.microsoft.com/office/drawing/2014/main" id="{8465FF93-81E9-494B-B00E-90B5C9FA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784" y="288046"/>
              <a:ext cx="60347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Раздел «Арифметические действия»</a:t>
              </a:r>
              <a:r>
                <a:rPr lang="ru-RU" altLang="ru-RU"/>
                <a:t> 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extLst>
              <a:ext uri="{FF2B5EF4-FFF2-40B4-BE49-F238E27FC236}">
                <a16:creationId xmlns:a16="http://schemas.microsoft.com/office/drawing/2014/main" id="{E7AAA005-FDF3-402A-935B-CE58E091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6563" name="Группа 1">
            <a:extLst>
              <a:ext uri="{FF2B5EF4-FFF2-40B4-BE49-F238E27FC236}">
                <a16:creationId xmlns:a16="http://schemas.microsoft.com/office/drawing/2014/main" id="{D3B0BB0F-54A6-4A17-AB29-3D037A8B8639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615950"/>
            <a:ext cx="8223250" cy="5621338"/>
            <a:chOff x="525463" y="615950"/>
            <a:chExt cx="8223250" cy="5621338"/>
          </a:xfrm>
        </p:grpSpPr>
        <p:sp>
          <p:nvSpPr>
            <p:cNvPr id="66564" name="Прямоугольник 1">
              <a:extLst>
                <a:ext uri="{FF2B5EF4-FFF2-40B4-BE49-F238E27FC236}">
                  <a16:creationId xmlns:a16="http://schemas.microsoft.com/office/drawing/2014/main" id="{65E1AE70-EABA-44D1-80BC-C03735297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450" y="615950"/>
              <a:ext cx="7561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Знание математической терминологии.</a:t>
              </a:r>
              <a:endParaRPr lang="ru-RU" altLang="ru-RU" sz="1600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Действия с многозначными числами (вычитание, произведение)</a:t>
              </a:r>
              <a:r>
                <a:rPr lang="ru-RU" altLang="ru-RU" sz="1600">
                  <a:solidFill>
                    <a:srgbClr val="000099"/>
                  </a:solidFill>
                </a:rPr>
                <a:t>.</a:t>
              </a:r>
            </a:p>
          </p:txBody>
        </p:sp>
        <p:sp>
          <p:nvSpPr>
            <p:cNvPr id="66565" name="Прямоугольник 1">
              <a:extLst>
                <a:ext uri="{FF2B5EF4-FFF2-40B4-BE49-F238E27FC236}">
                  <a16:creationId xmlns:a16="http://schemas.microsoft.com/office/drawing/2014/main" id="{0FD58F45-6D42-4C3C-B299-477A003E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050" y="3602038"/>
              <a:ext cx="76660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Разностное сравнение чисел (на сколько больше …). </a:t>
              </a:r>
              <a:endParaRPr lang="ru-RU" altLang="ru-RU" sz="1600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Действия с многозначными числами (деление).</a:t>
              </a:r>
              <a:endParaRPr lang="ru-RU" altLang="ru-RU">
                <a:solidFill>
                  <a:srgbClr val="000099"/>
                </a:solidFill>
              </a:endParaRPr>
            </a:p>
          </p:txBody>
        </p:sp>
        <p:pic>
          <p:nvPicPr>
            <p:cNvPr id="66566" name="Picture 2">
              <a:extLst>
                <a:ext uri="{FF2B5EF4-FFF2-40B4-BE49-F238E27FC236}">
                  <a16:creationId xmlns:a16="http://schemas.microsoft.com/office/drawing/2014/main" id="{8217ED7C-43B8-45CA-AF60-5AD9D7970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200150"/>
              <a:ext cx="8064500" cy="232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3">
              <a:extLst>
                <a:ext uri="{FF2B5EF4-FFF2-40B4-BE49-F238E27FC236}">
                  <a16:creationId xmlns:a16="http://schemas.microsoft.com/office/drawing/2014/main" id="{E661CDEA-A01B-44D3-9313-51CAD3C36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3" y="4186238"/>
              <a:ext cx="8078787" cy="205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C6D34B5C-AE83-4AB4-826C-9F45B381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7587" name="Группа 1">
            <a:extLst>
              <a:ext uri="{FF2B5EF4-FFF2-40B4-BE49-F238E27FC236}">
                <a16:creationId xmlns:a16="http://schemas.microsoft.com/office/drawing/2014/main" id="{FB37EF2B-F8D4-4214-A8FF-8C03B2BA46DF}"/>
              </a:ext>
            </a:extLst>
          </p:cNvPr>
          <p:cNvGrpSpPr>
            <a:grpSpLocks/>
          </p:cNvGrpSpPr>
          <p:nvPr/>
        </p:nvGrpSpPr>
        <p:grpSpPr bwMode="auto">
          <a:xfrm>
            <a:off x="17463" y="485775"/>
            <a:ext cx="8628062" cy="5832475"/>
            <a:chOff x="17390" y="485776"/>
            <a:chExt cx="8628135" cy="5832623"/>
          </a:xfrm>
        </p:grpSpPr>
        <p:sp>
          <p:nvSpPr>
            <p:cNvPr id="67588" name="Прямоугольник 1">
              <a:extLst>
                <a:ext uri="{FF2B5EF4-FFF2-40B4-BE49-F238E27FC236}">
                  <a16:creationId xmlns:a16="http://schemas.microsoft.com/office/drawing/2014/main" id="{7E5614F7-31B8-47DF-BCA9-7884DB9B2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0" y="1016764"/>
              <a:ext cx="66428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000" b="1" i="1">
                  <a:solidFill>
                    <a:srgbClr val="000099"/>
                  </a:solidFill>
                </a:rPr>
                <a:t>Метапредметные результаты</a:t>
              </a:r>
              <a:endParaRPr lang="ru-RU" altLang="ru-RU" sz="2000">
                <a:solidFill>
                  <a:srgbClr val="000099"/>
                </a:solidFill>
              </a:endParaRPr>
            </a:p>
          </p:txBody>
        </p:sp>
        <p:pic>
          <p:nvPicPr>
            <p:cNvPr id="67589" name="Picture 9">
              <a:extLst>
                <a:ext uri="{FF2B5EF4-FFF2-40B4-BE49-F238E27FC236}">
                  <a16:creationId xmlns:a16="http://schemas.microsoft.com/office/drawing/2014/main" id="{3E1B631A-2F9B-4358-97D8-7C92F95DC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5" y="485776"/>
              <a:ext cx="2057300" cy="135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0" name="Picture 7">
              <a:extLst>
                <a:ext uri="{FF2B5EF4-FFF2-40B4-BE49-F238E27FC236}">
                  <a16:creationId xmlns:a16="http://schemas.microsoft.com/office/drawing/2014/main" id="{53FE4C06-AABB-433B-A7F3-A817F472A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946424"/>
              <a:ext cx="8249988" cy="437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>
            <a:extLst>
              <a:ext uri="{FF2B5EF4-FFF2-40B4-BE49-F238E27FC236}">
                <a16:creationId xmlns:a16="http://schemas.microsoft.com/office/drawing/2014/main" id="{C7FE67CB-5688-4C0A-9D92-4CFAD3EC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8611" name="Группа 1">
            <a:extLst>
              <a:ext uri="{FF2B5EF4-FFF2-40B4-BE49-F238E27FC236}">
                <a16:creationId xmlns:a16="http://schemas.microsoft.com/office/drawing/2014/main" id="{9E75A303-D731-4096-BBD2-7EC0D488BA06}"/>
              </a:ext>
            </a:extLst>
          </p:cNvPr>
          <p:cNvGrpSpPr>
            <a:grpSpLocks/>
          </p:cNvGrpSpPr>
          <p:nvPr/>
        </p:nvGrpSpPr>
        <p:grpSpPr bwMode="auto">
          <a:xfrm>
            <a:off x="0" y="481013"/>
            <a:ext cx="8664575" cy="6019800"/>
            <a:chOff x="1" y="481013"/>
            <a:chExt cx="8664574" cy="6019800"/>
          </a:xfrm>
        </p:grpSpPr>
        <p:sp>
          <p:nvSpPr>
            <p:cNvPr id="68612" name="Прямоугольник 1">
              <a:extLst>
                <a:ext uri="{FF2B5EF4-FFF2-40B4-BE49-F238E27FC236}">
                  <a16:creationId xmlns:a16="http://schemas.microsoft.com/office/drawing/2014/main" id="{4D522D4E-27FF-49AC-BDEB-6F583D6CE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81013"/>
              <a:ext cx="8616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000" b="1" i="1">
                  <a:solidFill>
                    <a:srgbClr val="000099"/>
                  </a:solidFill>
                </a:rPr>
                <a:t>Часть 2. 2020 г.</a:t>
              </a:r>
              <a:endParaRPr lang="ru-RU" altLang="ru-RU" sz="2000">
                <a:solidFill>
                  <a:srgbClr val="000099"/>
                </a:solidFill>
              </a:endParaRPr>
            </a:p>
          </p:txBody>
        </p:sp>
        <p:pic>
          <p:nvPicPr>
            <p:cNvPr id="68613" name="Picture 2">
              <a:extLst>
                <a:ext uri="{FF2B5EF4-FFF2-40B4-BE49-F238E27FC236}">
                  <a16:creationId xmlns:a16="http://schemas.microsoft.com/office/drawing/2014/main" id="{65F77924-B916-421E-9787-BD6ED892A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4" y="847846"/>
              <a:ext cx="8014716" cy="54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Прямоугольник 1">
              <a:extLst>
                <a:ext uri="{FF2B5EF4-FFF2-40B4-BE49-F238E27FC236}">
                  <a16:creationId xmlns:a16="http://schemas.microsoft.com/office/drawing/2014/main" id="{E5BF3F0B-9171-4A73-A85A-DD208ADF6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92" y="1491892"/>
              <a:ext cx="8053387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600" b="1" i="1">
                  <a:solidFill>
                    <a:srgbClr val="000099"/>
                  </a:solidFill>
                </a:rPr>
                <a:t>Работа с текстовыми задачами</a:t>
              </a:r>
              <a:endParaRPr lang="ru-RU" altLang="ru-RU" sz="1600" i="1">
                <a:solidFill>
                  <a:srgbClr val="000099"/>
                </a:solidFill>
              </a:endParaRPr>
            </a:p>
            <a:p>
              <a:pPr algn="r">
                <a:spcAft>
                  <a:spcPts val="600"/>
                </a:spcAft>
              </a:pPr>
              <a:r>
                <a:rPr lang="ru-RU" altLang="ru-RU" sz="1400" i="1">
                  <a:solidFill>
                    <a:srgbClr val="000099"/>
                  </a:solidFill>
                </a:rPr>
                <a:t>Задача, содержащая зависимость между величинами, характеризующими процесс расчёта.</a:t>
              </a:r>
              <a:endParaRPr lang="ru-RU" altLang="ru-RU" sz="1400">
                <a:solidFill>
                  <a:srgbClr val="000099"/>
                </a:solidFill>
              </a:endParaRPr>
            </a:p>
            <a:p>
              <a:pPr algn="r"/>
              <a:r>
                <a:rPr lang="ru-RU" altLang="ru-RU" sz="1600" b="1" i="1">
                  <a:solidFill>
                    <a:srgbClr val="000099"/>
                  </a:solidFill>
                </a:rPr>
                <a:t>Регулятивные УУД</a:t>
              </a:r>
            </a:p>
            <a:p>
              <a:pPr algn="r"/>
              <a:r>
                <a:rPr lang="ru-RU" altLang="ru-RU" sz="1400" b="1" i="1">
                  <a:solidFill>
                    <a:srgbClr val="000099"/>
                  </a:solidFill>
                </a:rPr>
                <a:t> </a:t>
              </a:r>
              <a:r>
                <a:rPr lang="ru-RU" altLang="ru-RU" sz="1400" i="1">
                  <a:solidFill>
                    <a:srgbClr val="000099"/>
                  </a:solidFill>
                </a:rPr>
                <a:t>Планирование своих действий в соответствии с поставленной задачей, </a:t>
              </a: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осуществление пошагового и итогового контроля.</a:t>
              </a:r>
              <a:endParaRPr lang="ru-RU" altLang="ru-RU" sz="1400">
                <a:solidFill>
                  <a:srgbClr val="000099"/>
                </a:solidFill>
              </a:endParaRPr>
            </a:p>
          </p:txBody>
        </p:sp>
        <p:pic>
          <p:nvPicPr>
            <p:cNvPr id="68615" name="Picture 3">
              <a:extLst>
                <a:ext uri="{FF2B5EF4-FFF2-40B4-BE49-F238E27FC236}">
                  <a16:creationId xmlns:a16="http://schemas.microsoft.com/office/drawing/2014/main" id="{A8B91516-2B00-40C8-B746-26542BDC0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3" y="2852738"/>
              <a:ext cx="8062912" cy="364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>
            <a:extLst>
              <a:ext uri="{FF2B5EF4-FFF2-40B4-BE49-F238E27FC236}">
                <a16:creationId xmlns:a16="http://schemas.microsoft.com/office/drawing/2014/main" id="{E26E30D4-528E-42A5-8263-33C1D5A4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9635" name="Группа 1">
            <a:extLst>
              <a:ext uri="{FF2B5EF4-FFF2-40B4-BE49-F238E27FC236}">
                <a16:creationId xmlns:a16="http://schemas.microsoft.com/office/drawing/2014/main" id="{FDA05CFF-D4B0-4C42-AE39-614091B57F1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96875"/>
            <a:ext cx="8185150" cy="5984875"/>
            <a:chOff x="467545" y="396954"/>
            <a:chExt cx="8185918" cy="5984795"/>
          </a:xfrm>
        </p:grpSpPr>
        <p:sp>
          <p:nvSpPr>
            <p:cNvPr id="69636" name="Прямоугольник 1">
              <a:extLst>
                <a:ext uri="{FF2B5EF4-FFF2-40B4-BE49-F238E27FC236}">
                  <a16:creationId xmlns:a16="http://schemas.microsoft.com/office/drawing/2014/main" id="{F5C8C33B-BAFE-4D70-BC8E-E8859EFB9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29" y="396954"/>
              <a:ext cx="805338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ru-RU" altLang="ru-RU" sz="2000" b="1" i="1">
                  <a:solidFill>
                    <a:srgbClr val="000099"/>
                  </a:solidFill>
                </a:rPr>
                <a:t>Часть 2. 2020 г.</a:t>
              </a:r>
              <a:endParaRPr lang="ru-RU" altLang="ru-RU" sz="2000">
                <a:solidFill>
                  <a:srgbClr val="000099"/>
                </a:solidFill>
              </a:endParaRPr>
            </a:p>
            <a:p>
              <a:pPr algn="r"/>
              <a:r>
                <a:rPr lang="ru-RU" altLang="ru-RU" b="1" i="1">
                  <a:solidFill>
                    <a:srgbClr val="000099"/>
                  </a:solidFill>
                </a:rPr>
                <a:t>Познавательные УУД </a:t>
              </a: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Смысловое восприятие текста, выделение информации из сообщения, </a:t>
              </a:r>
            </a:p>
            <a:p>
              <a:pPr algn="r"/>
              <a:r>
                <a:rPr lang="ru-RU" altLang="ru-RU" sz="1400" i="1">
                  <a:solidFill>
                    <a:srgbClr val="000099"/>
                  </a:solidFill>
                </a:rPr>
                <a:t>необходимой для решения задачи</a:t>
              </a:r>
              <a:endParaRPr lang="ru-RU" altLang="ru-RU" sz="1400">
                <a:solidFill>
                  <a:srgbClr val="000099"/>
                </a:solidFill>
              </a:endParaRPr>
            </a:p>
          </p:txBody>
        </p:sp>
        <p:pic>
          <p:nvPicPr>
            <p:cNvPr id="69637" name="Picture 3">
              <a:extLst>
                <a:ext uri="{FF2B5EF4-FFF2-40B4-BE49-F238E27FC236}">
                  <a16:creationId xmlns:a16="http://schemas.microsoft.com/office/drawing/2014/main" id="{E352449C-AA0C-450A-AB48-E1FC55FAA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678780"/>
              <a:ext cx="8185918" cy="470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>
            <a:extLst>
              <a:ext uri="{FF2B5EF4-FFF2-40B4-BE49-F238E27FC236}">
                <a16:creationId xmlns:a16="http://schemas.microsoft.com/office/drawing/2014/main" id="{382207E0-65E9-441E-9DDB-B0EF5CCD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0659" name="Группа 1">
            <a:extLst>
              <a:ext uri="{FF2B5EF4-FFF2-40B4-BE49-F238E27FC236}">
                <a16:creationId xmlns:a16="http://schemas.microsoft.com/office/drawing/2014/main" id="{87852995-1FE3-470C-B7A9-E205C857CD7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22288"/>
            <a:ext cx="8185150" cy="5715000"/>
            <a:chOff x="468313" y="522465"/>
            <a:chExt cx="8185150" cy="5714823"/>
          </a:xfrm>
        </p:grpSpPr>
        <p:sp>
          <p:nvSpPr>
            <p:cNvPr id="70660" name="Прямоугольник 1">
              <a:extLst>
                <a:ext uri="{FF2B5EF4-FFF2-40B4-BE49-F238E27FC236}">
                  <a16:creationId xmlns:a16="http://schemas.microsoft.com/office/drawing/2014/main" id="{891AE086-89F3-49B7-9CD8-D7A2F600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" y="522465"/>
              <a:ext cx="8053388" cy="126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000" b="1" i="1">
                  <a:solidFill>
                    <a:srgbClr val="000099"/>
                  </a:solidFill>
                </a:rPr>
                <a:t>Познавательные УУД</a:t>
              </a:r>
              <a:r>
                <a:rPr lang="ru-RU" altLang="ru-RU" sz="1600" i="1">
                  <a:solidFill>
                    <a:srgbClr val="000099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ru-RU" altLang="ru-RU" sz="1600" i="1">
                  <a:solidFill>
                    <a:srgbClr val="000099"/>
                  </a:solidFill>
                </a:rPr>
                <a:t>Смысловое восприятие текста, выделение информации из сообщения.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Определение времени продолжительности события.</a:t>
              </a:r>
            </a:p>
          </p:txBody>
        </p:sp>
        <p:pic>
          <p:nvPicPr>
            <p:cNvPr id="70661" name="Picture 4">
              <a:extLst>
                <a:ext uri="{FF2B5EF4-FFF2-40B4-BE49-F238E27FC236}">
                  <a16:creationId xmlns:a16="http://schemas.microsoft.com/office/drawing/2014/main" id="{73DD4CDF-56F2-4BE5-9135-D7A47FAEB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678781"/>
              <a:ext cx="8185150" cy="455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>
            <a:extLst>
              <a:ext uri="{FF2B5EF4-FFF2-40B4-BE49-F238E27FC236}">
                <a16:creationId xmlns:a16="http://schemas.microsoft.com/office/drawing/2014/main" id="{85919005-61D5-414F-9BEA-357B8654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1683" name="Группа 1">
            <a:extLst>
              <a:ext uri="{FF2B5EF4-FFF2-40B4-BE49-F238E27FC236}">
                <a16:creationId xmlns:a16="http://schemas.microsoft.com/office/drawing/2014/main" id="{D329FB72-D59B-4494-9722-0F62FA06D9C9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392113"/>
            <a:ext cx="7993063" cy="6135687"/>
            <a:chOff x="600075" y="391378"/>
            <a:chExt cx="7993063" cy="6135629"/>
          </a:xfrm>
        </p:grpSpPr>
        <p:sp>
          <p:nvSpPr>
            <p:cNvPr id="71684" name="Прямоугольник 1">
              <a:extLst>
                <a:ext uri="{FF2B5EF4-FFF2-40B4-BE49-F238E27FC236}">
                  <a16:creationId xmlns:a16="http://schemas.microsoft.com/office/drawing/2014/main" id="{082BB660-9074-4589-8E95-F2DEFFD44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" y="391378"/>
              <a:ext cx="79930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2000" b="1" i="1">
                  <a:solidFill>
                    <a:srgbClr val="000099"/>
                  </a:solidFill>
                </a:rPr>
                <a:t>Познавательные УУД</a:t>
              </a:r>
            </a:p>
            <a:p>
              <a:pPr algn="r"/>
              <a:r>
                <a:rPr lang="ru-RU" altLang="ru-RU" sz="1600" i="1">
                  <a:solidFill>
                    <a:srgbClr val="000099"/>
                  </a:solidFill>
                </a:rPr>
                <a:t>Умение проводить сравнение и классификацию по заданным критериям.</a:t>
              </a:r>
            </a:p>
          </p:txBody>
        </p:sp>
        <p:pic>
          <p:nvPicPr>
            <p:cNvPr id="71685" name="Picture 2">
              <a:extLst>
                <a:ext uri="{FF2B5EF4-FFF2-40B4-BE49-F238E27FC236}">
                  <a16:creationId xmlns:a16="http://schemas.microsoft.com/office/drawing/2014/main" id="{32261395-6F6A-4FEE-B24B-CDC337019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3" y="1124744"/>
              <a:ext cx="7934325" cy="338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4">
              <a:extLst>
                <a:ext uri="{FF2B5EF4-FFF2-40B4-BE49-F238E27FC236}">
                  <a16:creationId xmlns:a16="http://schemas.microsoft.com/office/drawing/2014/main" id="{74900C2D-C59B-4DFB-9396-D0686B42C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" y="4612482"/>
              <a:ext cx="793432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D9DFD728-1ED4-4043-9216-D5F0A8793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195" name="Группа 1">
            <a:extLst>
              <a:ext uri="{FF2B5EF4-FFF2-40B4-BE49-F238E27FC236}">
                <a16:creationId xmlns:a16="http://schemas.microsoft.com/office/drawing/2014/main" id="{F2F9AA16-6F45-41D4-8E95-6054406B545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98475"/>
            <a:ext cx="8067675" cy="5881688"/>
            <a:chOff x="539750" y="498475"/>
            <a:chExt cx="8067674" cy="5882035"/>
          </a:xfrm>
        </p:grpSpPr>
        <p:sp>
          <p:nvSpPr>
            <p:cNvPr id="8196" name="Прямоугольник 2">
              <a:extLst>
                <a:ext uri="{FF2B5EF4-FFF2-40B4-BE49-F238E27FC236}">
                  <a16:creationId xmlns:a16="http://schemas.microsoft.com/office/drawing/2014/main" id="{4374C710-FC44-49E7-95D1-41E3FBFE0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635000"/>
              <a:ext cx="784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Результаты TIMSS-2019</a:t>
              </a:r>
            </a:p>
            <a:p>
              <a:pPr algn="ctr"/>
              <a:r>
                <a:rPr lang="ru-RU" altLang="ru-RU" sz="2400" b="1" i="1">
                  <a:solidFill>
                    <a:srgbClr val="000099"/>
                  </a:solidFill>
                </a:rPr>
                <a:t>4 класс</a:t>
              </a:r>
            </a:p>
          </p:txBody>
        </p:sp>
        <p:pic>
          <p:nvPicPr>
            <p:cNvPr id="8197" name="Picture 9">
              <a:extLst>
                <a:ext uri="{FF2B5EF4-FFF2-40B4-BE49-F238E27FC236}">
                  <a16:creationId xmlns:a16="http://schemas.microsoft.com/office/drawing/2014/main" id="{88E70DEA-AD6C-4E96-8CD9-72A05113B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1" y="498475"/>
              <a:ext cx="1227113" cy="93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4">
              <a:extLst>
                <a:ext uri="{FF2B5EF4-FFF2-40B4-BE49-F238E27FC236}">
                  <a16:creationId xmlns:a16="http://schemas.microsoft.com/office/drawing/2014/main" id="{5C833DBC-8DCD-4782-9E39-BC0ACA1A6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750" y="1465320"/>
              <a:ext cx="8064499" cy="491519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>
            <a:extLst>
              <a:ext uri="{FF2B5EF4-FFF2-40B4-BE49-F238E27FC236}">
                <a16:creationId xmlns:a16="http://schemas.microsoft.com/office/drawing/2014/main" id="{009DCACC-608B-4101-B332-19CFD706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7" name="Picture 9">
            <a:extLst>
              <a:ext uri="{FF2B5EF4-FFF2-40B4-BE49-F238E27FC236}">
                <a16:creationId xmlns:a16="http://schemas.microsoft.com/office/drawing/2014/main" id="{498B0411-71DF-46C2-BB67-A9DE14B3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85775"/>
            <a:ext cx="23034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>
            <a:extLst>
              <a:ext uri="{FF2B5EF4-FFF2-40B4-BE49-F238E27FC236}">
                <a16:creationId xmlns:a16="http://schemas.microsoft.com/office/drawing/2014/main" id="{E01AF582-BBCC-42BE-9F2A-D4CE7766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54581"/>
            <a:ext cx="8251825" cy="7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  <a:defRPr/>
            </a:pPr>
            <a:r>
              <a:rPr lang="ru-RU" sz="3600" b="1" i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Lucida Sans Unicode" pitchFamily="34" charset="0"/>
              </a:rPr>
              <a:t>СПАСИБО ЗА ВНИМАНИЕ !</a:t>
            </a:r>
            <a:endParaRPr lang="ru-RU" altLang="ru-RU" sz="3600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ea typeface="Lucida Sans Unicode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BDAD14BC-DB23-4EDD-A034-FC9DD4B3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219" name="Группа 1">
            <a:extLst>
              <a:ext uri="{FF2B5EF4-FFF2-40B4-BE49-F238E27FC236}">
                <a16:creationId xmlns:a16="http://schemas.microsoft.com/office/drawing/2014/main" id="{380BF232-B8A1-4383-B74D-E0824023437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71475"/>
            <a:ext cx="7996237" cy="5800725"/>
            <a:chOff x="611188" y="371475"/>
            <a:chExt cx="7996237" cy="5800725"/>
          </a:xfrm>
        </p:grpSpPr>
        <p:sp>
          <p:nvSpPr>
            <p:cNvPr id="9220" name="Прямоугольник 2">
              <a:extLst>
                <a:ext uri="{FF2B5EF4-FFF2-40B4-BE49-F238E27FC236}">
                  <a16:creationId xmlns:a16="http://schemas.microsoft.com/office/drawing/2014/main" id="{15B0EB7B-136C-457F-B70F-BF495599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1508125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100000"/>
                </a:spcAft>
              </a:pPr>
              <a:r>
                <a:rPr lang="ru-RU" altLang="ru-RU" sz="2400" b="1" i="1">
                  <a:solidFill>
                    <a:srgbClr val="000099"/>
                  </a:solidFill>
                </a:rPr>
                <a:t>Общие характеристики теста TIMSS</a:t>
              </a:r>
            </a:p>
          </p:txBody>
        </p:sp>
        <p:pic>
          <p:nvPicPr>
            <p:cNvPr id="9221" name="Picture 31">
              <a:extLst>
                <a:ext uri="{FF2B5EF4-FFF2-40B4-BE49-F238E27FC236}">
                  <a16:creationId xmlns:a16="http://schemas.microsoft.com/office/drawing/2014/main" id="{F1135FF4-146E-43C8-925D-3BE4088F8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133600"/>
              <a:ext cx="7921625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9">
              <a:extLst>
                <a:ext uri="{FF2B5EF4-FFF2-40B4-BE49-F238E27FC236}">
                  <a16:creationId xmlns:a16="http://schemas.microsoft.com/office/drawing/2014/main" id="{1F21FD80-81A5-4862-84E0-4200395D7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371475"/>
              <a:ext cx="1638300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5A2F2EFD-B562-4655-BD1D-38F4C2AB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243" name="Группа 1">
            <a:extLst>
              <a:ext uri="{FF2B5EF4-FFF2-40B4-BE49-F238E27FC236}">
                <a16:creationId xmlns:a16="http://schemas.microsoft.com/office/drawing/2014/main" id="{B58A9D41-1A07-4A56-9B50-ACA075FEDD3A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371475"/>
            <a:ext cx="8013700" cy="5699125"/>
            <a:chOff x="593725" y="371475"/>
            <a:chExt cx="8013700" cy="5699125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64E6645C-4253-4BAB-BA4C-BE1746940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" y="2614613"/>
              <a:ext cx="3889375" cy="345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2F596549-3BA8-4A17-B1C7-F636C3FEF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2614613"/>
              <a:ext cx="3902075" cy="345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Rectangle 6">
              <a:extLst>
                <a:ext uri="{FF2B5EF4-FFF2-40B4-BE49-F238E27FC236}">
                  <a16:creationId xmlns:a16="http://schemas.microsoft.com/office/drawing/2014/main" id="{F123F4AD-A8EA-4FA6-B766-D00F50A3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25" y="1660525"/>
              <a:ext cx="8013700" cy="76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 sz="2200" b="1" i="1">
                  <a:solidFill>
                    <a:srgbClr val="000099"/>
                  </a:solidFill>
                </a:rPr>
                <a:t>Структура и содержание международного теста определяются двумя составляющими:</a:t>
              </a:r>
              <a:r>
                <a:rPr lang="ru-RU" altLang="ru-RU" sz="2000" b="1" i="1">
                  <a:solidFill>
                    <a:srgbClr val="000099"/>
                  </a:solidFill>
                </a:rPr>
                <a:t> </a:t>
              </a:r>
            </a:p>
          </p:txBody>
        </p:sp>
        <p:pic>
          <p:nvPicPr>
            <p:cNvPr id="10247" name="Picture 9">
              <a:extLst>
                <a:ext uri="{FF2B5EF4-FFF2-40B4-BE49-F238E27FC236}">
                  <a16:creationId xmlns:a16="http://schemas.microsoft.com/office/drawing/2014/main" id="{463C192A-AC4F-4173-88EC-3620C201D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371475"/>
              <a:ext cx="1638300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11054</TotalTime>
  <Words>3000</Words>
  <Application>Microsoft Office PowerPoint</Application>
  <PresentationFormat>Экран (4:3)</PresentationFormat>
  <Paragraphs>347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8" baseType="lpstr">
      <vt:lpstr>Arial</vt:lpstr>
      <vt:lpstr>Lucida Sans Unicode</vt:lpstr>
      <vt:lpstr>Times New Roman</vt:lpstr>
      <vt:lpstr>Cambria</vt:lpstr>
      <vt:lpstr>Calibri</vt:lpstr>
      <vt:lpstr>Wingdings</vt:lpstr>
      <vt:lpstr>Wingdings 2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  «Информационный центр оценки  качества образования  Псковской области»</dc:title>
  <dc:creator>user</dc:creator>
  <cp:lastModifiedBy>admin</cp:lastModifiedBy>
  <cp:revision>576</cp:revision>
  <cp:lastPrinted>1601-01-01T00:00:00Z</cp:lastPrinted>
  <dcterms:created xsi:type="dcterms:W3CDTF">2005-01-25T13:34:25Z</dcterms:created>
  <dcterms:modified xsi:type="dcterms:W3CDTF">2021-06-23T12:44:27Z</dcterms:modified>
</cp:coreProperties>
</file>